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6" r:id="rId2"/>
    <p:sldId id="327" r:id="rId3"/>
    <p:sldId id="259" r:id="rId4"/>
    <p:sldId id="260" r:id="rId5"/>
    <p:sldId id="257" r:id="rId6"/>
    <p:sldId id="325" r:id="rId7"/>
    <p:sldId id="258" r:id="rId8"/>
    <p:sldId id="261" r:id="rId9"/>
    <p:sldId id="262" r:id="rId10"/>
    <p:sldId id="315" r:id="rId11"/>
    <p:sldId id="263" r:id="rId12"/>
    <p:sldId id="264" r:id="rId13"/>
    <p:sldId id="265" r:id="rId14"/>
    <p:sldId id="266" r:id="rId15"/>
    <p:sldId id="267" r:id="rId16"/>
    <p:sldId id="268" r:id="rId17"/>
    <p:sldId id="316" r:id="rId18"/>
    <p:sldId id="269" r:id="rId19"/>
    <p:sldId id="300" r:id="rId20"/>
    <p:sldId id="301" r:id="rId21"/>
    <p:sldId id="270" r:id="rId22"/>
    <p:sldId id="307" r:id="rId23"/>
    <p:sldId id="308" r:id="rId24"/>
    <p:sldId id="305" r:id="rId25"/>
    <p:sldId id="271" r:id="rId26"/>
    <p:sldId id="303" r:id="rId27"/>
    <p:sldId id="272" r:id="rId28"/>
    <p:sldId id="273" r:id="rId29"/>
    <p:sldId id="274" r:id="rId30"/>
    <p:sldId id="275" r:id="rId31"/>
    <p:sldId id="306" r:id="rId32"/>
    <p:sldId id="276" r:id="rId33"/>
    <p:sldId id="277" r:id="rId34"/>
    <p:sldId id="281" r:id="rId35"/>
    <p:sldId id="282" r:id="rId36"/>
    <p:sldId id="283" r:id="rId37"/>
    <p:sldId id="286" r:id="rId38"/>
    <p:sldId id="289" r:id="rId39"/>
    <p:sldId id="296" r:id="rId40"/>
    <p:sldId id="298" r:id="rId41"/>
    <p:sldId id="297" r:id="rId42"/>
    <p:sldId id="299" r:id="rId43"/>
    <p:sldId id="317" r:id="rId44"/>
    <p:sldId id="278" r:id="rId45"/>
    <p:sldId id="279" r:id="rId46"/>
    <p:sldId id="310" r:id="rId47"/>
    <p:sldId id="284" r:id="rId48"/>
    <p:sldId id="285" r:id="rId49"/>
    <p:sldId id="312" r:id="rId50"/>
    <p:sldId id="287" r:id="rId51"/>
    <p:sldId id="326" r:id="rId52"/>
    <p:sldId id="321" r:id="rId53"/>
    <p:sldId id="318" r:id="rId54"/>
    <p:sldId id="292" r:id="rId55"/>
    <p:sldId id="323" r:id="rId56"/>
    <p:sldId id="291" r:id="rId57"/>
    <p:sldId id="293" r:id="rId58"/>
    <p:sldId id="302" r:id="rId59"/>
    <p:sldId id="294" r:id="rId60"/>
    <p:sldId id="319" r:id="rId61"/>
    <p:sldId id="304" r:id="rId62"/>
    <p:sldId id="309" r:id="rId63"/>
    <p:sldId id="311" r:id="rId64"/>
    <p:sldId id="314" r:id="rId65"/>
    <p:sldId id="320" r:id="rId66"/>
    <p:sldId id="322" r:id="rId67"/>
    <p:sldId id="328"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 klocko" initials="wk" lastIdx="2" clrIdx="0">
    <p:extLst>
      <p:ext uri="{19B8F6BF-5375-455C-9EA6-DF929625EA0E}">
        <p15:presenceInfo xmlns:p15="http://schemas.microsoft.com/office/powerpoint/2012/main" userId="04b3f65cb972be1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71" autoAdjust="0"/>
    <p:restoredTop sz="94282" autoAdjust="0"/>
  </p:normalViewPr>
  <p:slideViewPr>
    <p:cSldViewPr snapToGrid="0">
      <p:cViewPr varScale="1">
        <p:scale>
          <a:sx n="68" d="100"/>
          <a:sy n="68" d="100"/>
        </p:scale>
        <p:origin x="164" y="56"/>
      </p:cViewPr>
      <p:guideLst/>
    </p:cSldViewPr>
  </p:slideViewPr>
  <p:outlineViewPr>
    <p:cViewPr>
      <p:scale>
        <a:sx n="33" d="100"/>
        <a:sy n="33" d="100"/>
      </p:scale>
      <p:origin x="0" y="-1997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6-20T15:31:09.301" idx="1">
    <p:pos x="10" y="10"/>
    <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8-10T14:58:55.425" idx="2">
    <p:pos x="7535" y="2448"/>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E973C3-C71E-4680-AF8E-FCA35A5A2E32}" type="datetimeFigureOut">
              <a:rPr lang="en-US" smtClean="0"/>
              <a:t>6/22/2022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E1A365-5F5B-42C8-8346-409FAA161C8B}" type="slidenum">
              <a:rPr lang="en-US" smtClean="0"/>
              <a:t>‹#›</a:t>
            </a:fld>
            <a:endParaRPr lang="en-US"/>
          </a:p>
        </p:txBody>
      </p:sp>
    </p:spTree>
    <p:extLst>
      <p:ext uri="{BB962C8B-B14F-4D97-AF65-F5344CB8AC3E}">
        <p14:creationId xmlns:p14="http://schemas.microsoft.com/office/powerpoint/2010/main" val="3134776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E1A365-5F5B-42C8-8346-409FAA161C8B}" type="slidenum">
              <a:rPr lang="en-US" smtClean="0"/>
              <a:t>18</a:t>
            </a:fld>
            <a:endParaRPr lang="en-US"/>
          </a:p>
        </p:txBody>
      </p:sp>
    </p:spTree>
    <p:extLst>
      <p:ext uri="{BB962C8B-B14F-4D97-AF65-F5344CB8AC3E}">
        <p14:creationId xmlns:p14="http://schemas.microsoft.com/office/powerpoint/2010/main" val="1403792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7DBC-A84E-43B8-A9D9-4F14530A22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8FD454-FF23-47FA-9259-389E9097A4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EC7929-1C93-4413-B528-633000246DDF}"/>
              </a:ext>
            </a:extLst>
          </p:cNvPr>
          <p:cNvSpPr>
            <a:spLocks noGrp="1"/>
          </p:cNvSpPr>
          <p:nvPr>
            <p:ph type="dt" sz="half" idx="10"/>
          </p:nvPr>
        </p:nvSpPr>
        <p:spPr/>
        <p:txBody>
          <a:bodyPr/>
          <a:lstStyle/>
          <a:p>
            <a:fld id="{7488F6AE-F2DB-4EFB-B374-2716C8506116}" type="datetimeFigureOut">
              <a:rPr lang="en-US" smtClean="0"/>
              <a:t>6/22/2022</a:t>
            </a:fld>
            <a:endParaRPr lang="en-US"/>
          </a:p>
        </p:txBody>
      </p:sp>
      <p:sp>
        <p:nvSpPr>
          <p:cNvPr id="5" name="Footer Placeholder 4">
            <a:extLst>
              <a:ext uri="{FF2B5EF4-FFF2-40B4-BE49-F238E27FC236}">
                <a16:creationId xmlns:a16="http://schemas.microsoft.com/office/drawing/2014/main" id="{1C3C7A22-3479-4AD0-A4F4-8E5D412A89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AD97BA-DEF9-4D66-8ED3-A449E4979D9C}"/>
              </a:ext>
            </a:extLst>
          </p:cNvPr>
          <p:cNvSpPr>
            <a:spLocks noGrp="1"/>
          </p:cNvSpPr>
          <p:nvPr>
            <p:ph type="sldNum" sz="quarter" idx="12"/>
          </p:nvPr>
        </p:nvSpPr>
        <p:spPr/>
        <p:txBody>
          <a:bodyPr/>
          <a:lstStyle/>
          <a:p>
            <a:fld id="{FED31F21-D9AF-40F9-B2DF-63ABBEDD0B82}" type="slidenum">
              <a:rPr lang="en-US" smtClean="0"/>
              <a:t>‹#›</a:t>
            </a:fld>
            <a:endParaRPr lang="en-US"/>
          </a:p>
        </p:txBody>
      </p:sp>
    </p:spTree>
    <p:extLst>
      <p:ext uri="{BB962C8B-B14F-4D97-AF65-F5344CB8AC3E}">
        <p14:creationId xmlns:p14="http://schemas.microsoft.com/office/powerpoint/2010/main" val="1311615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DEC7F-C5B2-478F-A194-7AA98D36F9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BDBEE3-1BFC-4D96-AD14-228F9D773A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1B1718-3BAA-4A5F-AC76-052D3FB0FD7D}"/>
              </a:ext>
            </a:extLst>
          </p:cNvPr>
          <p:cNvSpPr>
            <a:spLocks noGrp="1"/>
          </p:cNvSpPr>
          <p:nvPr>
            <p:ph type="dt" sz="half" idx="10"/>
          </p:nvPr>
        </p:nvSpPr>
        <p:spPr/>
        <p:txBody>
          <a:bodyPr/>
          <a:lstStyle/>
          <a:p>
            <a:fld id="{7488F6AE-F2DB-4EFB-B374-2716C8506116}" type="datetimeFigureOut">
              <a:rPr lang="en-US" smtClean="0"/>
              <a:t>6/22/2022</a:t>
            </a:fld>
            <a:endParaRPr lang="en-US"/>
          </a:p>
        </p:txBody>
      </p:sp>
      <p:sp>
        <p:nvSpPr>
          <p:cNvPr id="5" name="Footer Placeholder 4">
            <a:extLst>
              <a:ext uri="{FF2B5EF4-FFF2-40B4-BE49-F238E27FC236}">
                <a16:creationId xmlns:a16="http://schemas.microsoft.com/office/drawing/2014/main" id="{871605FA-CC7D-4ADA-88CB-4252502123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D8327F-5EEC-4D32-B552-E192C3F45C3F}"/>
              </a:ext>
            </a:extLst>
          </p:cNvPr>
          <p:cNvSpPr>
            <a:spLocks noGrp="1"/>
          </p:cNvSpPr>
          <p:nvPr>
            <p:ph type="sldNum" sz="quarter" idx="12"/>
          </p:nvPr>
        </p:nvSpPr>
        <p:spPr/>
        <p:txBody>
          <a:bodyPr/>
          <a:lstStyle/>
          <a:p>
            <a:fld id="{FED31F21-D9AF-40F9-B2DF-63ABBEDD0B82}" type="slidenum">
              <a:rPr lang="en-US" smtClean="0"/>
              <a:t>‹#›</a:t>
            </a:fld>
            <a:endParaRPr lang="en-US"/>
          </a:p>
        </p:txBody>
      </p:sp>
    </p:spTree>
    <p:extLst>
      <p:ext uri="{BB962C8B-B14F-4D97-AF65-F5344CB8AC3E}">
        <p14:creationId xmlns:p14="http://schemas.microsoft.com/office/powerpoint/2010/main" val="1433129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D8C2C8-C96A-48ED-BE59-AAD97B8F85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F0F0F0-A4A3-4945-AC24-A3C462B010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F89F46-B1F4-40F2-BA86-B1DE4BCDAD89}"/>
              </a:ext>
            </a:extLst>
          </p:cNvPr>
          <p:cNvSpPr>
            <a:spLocks noGrp="1"/>
          </p:cNvSpPr>
          <p:nvPr>
            <p:ph type="dt" sz="half" idx="10"/>
          </p:nvPr>
        </p:nvSpPr>
        <p:spPr/>
        <p:txBody>
          <a:bodyPr/>
          <a:lstStyle/>
          <a:p>
            <a:fld id="{7488F6AE-F2DB-4EFB-B374-2716C8506116}" type="datetimeFigureOut">
              <a:rPr lang="en-US" smtClean="0"/>
              <a:t>6/22/2022</a:t>
            </a:fld>
            <a:endParaRPr lang="en-US"/>
          </a:p>
        </p:txBody>
      </p:sp>
      <p:sp>
        <p:nvSpPr>
          <p:cNvPr id="5" name="Footer Placeholder 4">
            <a:extLst>
              <a:ext uri="{FF2B5EF4-FFF2-40B4-BE49-F238E27FC236}">
                <a16:creationId xmlns:a16="http://schemas.microsoft.com/office/drawing/2014/main" id="{EA91591A-DE35-4633-9FF7-95F65BEB96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4BFAD-84B8-40CD-AA71-3C821C26B70C}"/>
              </a:ext>
            </a:extLst>
          </p:cNvPr>
          <p:cNvSpPr>
            <a:spLocks noGrp="1"/>
          </p:cNvSpPr>
          <p:nvPr>
            <p:ph type="sldNum" sz="quarter" idx="12"/>
          </p:nvPr>
        </p:nvSpPr>
        <p:spPr/>
        <p:txBody>
          <a:bodyPr/>
          <a:lstStyle/>
          <a:p>
            <a:fld id="{FED31F21-D9AF-40F9-B2DF-63ABBEDD0B82}" type="slidenum">
              <a:rPr lang="en-US" smtClean="0"/>
              <a:t>‹#›</a:t>
            </a:fld>
            <a:endParaRPr lang="en-US"/>
          </a:p>
        </p:txBody>
      </p:sp>
    </p:spTree>
    <p:extLst>
      <p:ext uri="{BB962C8B-B14F-4D97-AF65-F5344CB8AC3E}">
        <p14:creationId xmlns:p14="http://schemas.microsoft.com/office/powerpoint/2010/main" val="91938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612B8-4A1E-43F3-BC0D-A269596A6D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D706A3-A359-4504-9F35-16742101EC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5DE532-2A0B-4CD7-95B1-B3492AFF4B84}"/>
              </a:ext>
            </a:extLst>
          </p:cNvPr>
          <p:cNvSpPr>
            <a:spLocks noGrp="1"/>
          </p:cNvSpPr>
          <p:nvPr>
            <p:ph type="dt" sz="half" idx="10"/>
          </p:nvPr>
        </p:nvSpPr>
        <p:spPr/>
        <p:txBody>
          <a:bodyPr/>
          <a:lstStyle/>
          <a:p>
            <a:fld id="{7488F6AE-F2DB-4EFB-B374-2716C8506116}" type="datetimeFigureOut">
              <a:rPr lang="en-US" smtClean="0"/>
              <a:t>6/22/2022</a:t>
            </a:fld>
            <a:endParaRPr lang="en-US"/>
          </a:p>
        </p:txBody>
      </p:sp>
      <p:sp>
        <p:nvSpPr>
          <p:cNvPr id="5" name="Footer Placeholder 4">
            <a:extLst>
              <a:ext uri="{FF2B5EF4-FFF2-40B4-BE49-F238E27FC236}">
                <a16:creationId xmlns:a16="http://schemas.microsoft.com/office/drawing/2014/main" id="{4097AE0A-9872-4990-8027-6C592502B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0C0CEF-A6F2-43C6-8D38-7EBDDDAC6570}"/>
              </a:ext>
            </a:extLst>
          </p:cNvPr>
          <p:cNvSpPr>
            <a:spLocks noGrp="1"/>
          </p:cNvSpPr>
          <p:nvPr>
            <p:ph type="sldNum" sz="quarter" idx="12"/>
          </p:nvPr>
        </p:nvSpPr>
        <p:spPr/>
        <p:txBody>
          <a:bodyPr/>
          <a:lstStyle/>
          <a:p>
            <a:fld id="{FED31F21-D9AF-40F9-B2DF-63ABBEDD0B82}" type="slidenum">
              <a:rPr lang="en-US" smtClean="0"/>
              <a:t>‹#›</a:t>
            </a:fld>
            <a:endParaRPr lang="en-US"/>
          </a:p>
        </p:txBody>
      </p:sp>
    </p:spTree>
    <p:extLst>
      <p:ext uri="{BB962C8B-B14F-4D97-AF65-F5344CB8AC3E}">
        <p14:creationId xmlns:p14="http://schemas.microsoft.com/office/powerpoint/2010/main" val="396507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46A14-6CC4-40AD-A812-1E27E4F42C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D8D9DB-DADE-416D-B0DD-1A2AF8021B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796EB0-1BB4-452F-BA90-869B2D467F18}"/>
              </a:ext>
            </a:extLst>
          </p:cNvPr>
          <p:cNvSpPr>
            <a:spLocks noGrp="1"/>
          </p:cNvSpPr>
          <p:nvPr>
            <p:ph type="dt" sz="half" idx="10"/>
          </p:nvPr>
        </p:nvSpPr>
        <p:spPr/>
        <p:txBody>
          <a:bodyPr/>
          <a:lstStyle/>
          <a:p>
            <a:fld id="{7488F6AE-F2DB-4EFB-B374-2716C8506116}" type="datetimeFigureOut">
              <a:rPr lang="en-US" smtClean="0"/>
              <a:t>6/22/2022</a:t>
            </a:fld>
            <a:endParaRPr lang="en-US"/>
          </a:p>
        </p:txBody>
      </p:sp>
      <p:sp>
        <p:nvSpPr>
          <p:cNvPr id="5" name="Footer Placeholder 4">
            <a:extLst>
              <a:ext uri="{FF2B5EF4-FFF2-40B4-BE49-F238E27FC236}">
                <a16:creationId xmlns:a16="http://schemas.microsoft.com/office/drawing/2014/main" id="{CC820EC7-767E-4360-B442-C36DC079CD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4B53E9-6678-4CCC-830B-43EDC81C24B9}"/>
              </a:ext>
            </a:extLst>
          </p:cNvPr>
          <p:cNvSpPr>
            <a:spLocks noGrp="1"/>
          </p:cNvSpPr>
          <p:nvPr>
            <p:ph type="sldNum" sz="quarter" idx="12"/>
          </p:nvPr>
        </p:nvSpPr>
        <p:spPr/>
        <p:txBody>
          <a:bodyPr/>
          <a:lstStyle/>
          <a:p>
            <a:fld id="{FED31F21-D9AF-40F9-B2DF-63ABBEDD0B82}" type="slidenum">
              <a:rPr lang="en-US" smtClean="0"/>
              <a:t>‹#›</a:t>
            </a:fld>
            <a:endParaRPr lang="en-US"/>
          </a:p>
        </p:txBody>
      </p:sp>
    </p:spTree>
    <p:extLst>
      <p:ext uri="{BB962C8B-B14F-4D97-AF65-F5344CB8AC3E}">
        <p14:creationId xmlns:p14="http://schemas.microsoft.com/office/powerpoint/2010/main" val="1407691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5E0DE-FF08-46E3-AD71-1906A14B1B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4168F2-CBCB-4C60-9299-2EB40F22FD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81221A-8540-48DA-B0D2-F93335B46C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AFFEB0-38D6-413A-8CB6-8EF67CEB6C32}"/>
              </a:ext>
            </a:extLst>
          </p:cNvPr>
          <p:cNvSpPr>
            <a:spLocks noGrp="1"/>
          </p:cNvSpPr>
          <p:nvPr>
            <p:ph type="dt" sz="half" idx="10"/>
          </p:nvPr>
        </p:nvSpPr>
        <p:spPr/>
        <p:txBody>
          <a:bodyPr/>
          <a:lstStyle/>
          <a:p>
            <a:fld id="{7488F6AE-F2DB-4EFB-B374-2716C8506116}" type="datetimeFigureOut">
              <a:rPr lang="en-US" smtClean="0"/>
              <a:t>6/22/2022</a:t>
            </a:fld>
            <a:endParaRPr lang="en-US"/>
          </a:p>
        </p:txBody>
      </p:sp>
      <p:sp>
        <p:nvSpPr>
          <p:cNvPr id="6" name="Footer Placeholder 5">
            <a:extLst>
              <a:ext uri="{FF2B5EF4-FFF2-40B4-BE49-F238E27FC236}">
                <a16:creationId xmlns:a16="http://schemas.microsoft.com/office/drawing/2014/main" id="{3822559B-74AC-43BC-8C0A-0DBCE5A2CA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3A2B02-4503-4A12-91E9-1CF5E5D40231}"/>
              </a:ext>
            </a:extLst>
          </p:cNvPr>
          <p:cNvSpPr>
            <a:spLocks noGrp="1"/>
          </p:cNvSpPr>
          <p:nvPr>
            <p:ph type="sldNum" sz="quarter" idx="12"/>
          </p:nvPr>
        </p:nvSpPr>
        <p:spPr/>
        <p:txBody>
          <a:bodyPr/>
          <a:lstStyle/>
          <a:p>
            <a:fld id="{FED31F21-D9AF-40F9-B2DF-63ABBEDD0B82}" type="slidenum">
              <a:rPr lang="en-US" smtClean="0"/>
              <a:t>‹#›</a:t>
            </a:fld>
            <a:endParaRPr lang="en-US"/>
          </a:p>
        </p:txBody>
      </p:sp>
    </p:spTree>
    <p:extLst>
      <p:ext uri="{BB962C8B-B14F-4D97-AF65-F5344CB8AC3E}">
        <p14:creationId xmlns:p14="http://schemas.microsoft.com/office/powerpoint/2010/main" val="4236472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0A292-DD08-48B3-8F5F-C2E11A1490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5185A8-B04B-4428-9B6F-A90EB7A5C5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8D7D56-538A-473E-8C8F-1B178272D6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74B451-9DF9-4480-B8CA-9A418E5841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9BE6C0-DEAB-4617-AAB9-B7CFD0FCA6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CF3BE0-9027-4EFF-901A-D9440DE40ABE}"/>
              </a:ext>
            </a:extLst>
          </p:cNvPr>
          <p:cNvSpPr>
            <a:spLocks noGrp="1"/>
          </p:cNvSpPr>
          <p:nvPr>
            <p:ph type="dt" sz="half" idx="10"/>
          </p:nvPr>
        </p:nvSpPr>
        <p:spPr/>
        <p:txBody>
          <a:bodyPr/>
          <a:lstStyle/>
          <a:p>
            <a:fld id="{7488F6AE-F2DB-4EFB-B374-2716C8506116}" type="datetimeFigureOut">
              <a:rPr lang="en-US" smtClean="0"/>
              <a:t>6/22/2022</a:t>
            </a:fld>
            <a:endParaRPr lang="en-US"/>
          </a:p>
        </p:txBody>
      </p:sp>
      <p:sp>
        <p:nvSpPr>
          <p:cNvPr id="8" name="Footer Placeholder 7">
            <a:extLst>
              <a:ext uri="{FF2B5EF4-FFF2-40B4-BE49-F238E27FC236}">
                <a16:creationId xmlns:a16="http://schemas.microsoft.com/office/drawing/2014/main" id="{A43622E8-E40F-4C8F-A7B3-44CB0F8C70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D81B81-2E71-4D45-8CEF-097EC1E01B18}"/>
              </a:ext>
            </a:extLst>
          </p:cNvPr>
          <p:cNvSpPr>
            <a:spLocks noGrp="1"/>
          </p:cNvSpPr>
          <p:nvPr>
            <p:ph type="sldNum" sz="quarter" idx="12"/>
          </p:nvPr>
        </p:nvSpPr>
        <p:spPr/>
        <p:txBody>
          <a:bodyPr/>
          <a:lstStyle/>
          <a:p>
            <a:fld id="{FED31F21-D9AF-40F9-B2DF-63ABBEDD0B82}" type="slidenum">
              <a:rPr lang="en-US" smtClean="0"/>
              <a:t>‹#›</a:t>
            </a:fld>
            <a:endParaRPr lang="en-US"/>
          </a:p>
        </p:txBody>
      </p:sp>
    </p:spTree>
    <p:extLst>
      <p:ext uri="{BB962C8B-B14F-4D97-AF65-F5344CB8AC3E}">
        <p14:creationId xmlns:p14="http://schemas.microsoft.com/office/powerpoint/2010/main" val="3694889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5FEB5-0955-4C86-B48D-66BADEC528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1ACE7B-1EA6-4954-A7DF-02C110D9E798}"/>
              </a:ext>
            </a:extLst>
          </p:cNvPr>
          <p:cNvSpPr>
            <a:spLocks noGrp="1"/>
          </p:cNvSpPr>
          <p:nvPr>
            <p:ph type="dt" sz="half" idx="10"/>
          </p:nvPr>
        </p:nvSpPr>
        <p:spPr/>
        <p:txBody>
          <a:bodyPr/>
          <a:lstStyle/>
          <a:p>
            <a:fld id="{7488F6AE-F2DB-4EFB-B374-2716C8506116}" type="datetimeFigureOut">
              <a:rPr lang="en-US" smtClean="0"/>
              <a:t>6/22/2022</a:t>
            </a:fld>
            <a:endParaRPr lang="en-US"/>
          </a:p>
        </p:txBody>
      </p:sp>
      <p:sp>
        <p:nvSpPr>
          <p:cNvPr id="4" name="Footer Placeholder 3">
            <a:extLst>
              <a:ext uri="{FF2B5EF4-FFF2-40B4-BE49-F238E27FC236}">
                <a16:creationId xmlns:a16="http://schemas.microsoft.com/office/drawing/2014/main" id="{0246B190-2C68-43CD-AF99-CB9BA819F6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56E261-4570-44D6-889E-64EFC9D9A304}"/>
              </a:ext>
            </a:extLst>
          </p:cNvPr>
          <p:cNvSpPr>
            <a:spLocks noGrp="1"/>
          </p:cNvSpPr>
          <p:nvPr>
            <p:ph type="sldNum" sz="quarter" idx="12"/>
          </p:nvPr>
        </p:nvSpPr>
        <p:spPr/>
        <p:txBody>
          <a:bodyPr/>
          <a:lstStyle/>
          <a:p>
            <a:fld id="{FED31F21-D9AF-40F9-B2DF-63ABBEDD0B82}" type="slidenum">
              <a:rPr lang="en-US" smtClean="0"/>
              <a:t>‹#›</a:t>
            </a:fld>
            <a:endParaRPr lang="en-US"/>
          </a:p>
        </p:txBody>
      </p:sp>
    </p:spTree>
    <p:extLst>
      <p:ext uri="{BB962C8B-B14F-4D97-AF65-F5344CB8AC3E}">
        <p14:creationId xmlns:p14="http://schemas.microsoft.com/office/powerpoint/2010/main" val="2533229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51FB1F-6656-4192-8F67-634D53949647}"/>
              </a:ext>
            </a:extLst>
          </p:cNvPr>
          <p:cNvSpPr>
            <a:spLocks noGrp="1"/>
          </p:cNvSpPr>
          <p:nvPr>
            <p:ph type="dt" sz="half" idx="10"/>
          </p:nvPr>
        </p:nvSpPr>
        <p:spPr/>
        <p:txBody>
          <a:bodyPr/>
          <a:lstStyle/>
          <a:p>
            <a:fld id="{7488F6AE-F2DB-4EFB-B374-2716C8506116}" type="datetimeFigureOut">
              <a:rPr lang="en-US" smtClean="0"/>
              <a:t>6/22/2022</a:t>
            </a:fld>
            <a:endParaRPr lang="en-US"/>
          </a:p>
        </p:txBody>
      </p:sp>
      <p:sp>
        <p:nvSpPr>
          <p:cNvPr id="3" name="Footer Placeholder 2">
            <a:extLst>
              <a:ext uri="{FF2B5EF4-FFF2-40B4-BE49-F238E27FC236}">
                <a16:creationId xmlns:a16="http://schemas.microsoft.com/office/drawing/2014/main" id="{64951933-07E4-49EE-AE65-2F1B0E3A6A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A8A39F-4A85-4EA4-A278-B202E03C89E5}"/>
              </a:ext>
            </a:extLst>
          </p:cNvPr>
          <p:cNvSpPr>
            <a:spLocks noGrp="1"/>
          </p:cNvSpPr>
          <p:nvPr>
            <p:ph type="sldNum" sz="quarter" idx="12"/>
          </p:nvPr>
        </p:nvSpPr>
        <p:spPr/>
        <p:txBody>
          <a:bodyPr/>
          <a:lstStyle/>
          <a:p>
            <a:fld id="{FED31F21-D9AF-40F9-B2DF-63ABBEDD0B82}" type="slidenum">
              <a:rPr lang="en-US" smtClean="0"/>
              <a:t>‹#›</a:t>
            </a:fld>
            <a:endParaRPr lang="en-US"/>
          </a:p>
        </p:txBody>
      </p:sp>
    </p:spTree>
    <p:extLst>
      <p:ext uri="{BB962C8B-B14F-4D97-AF65-F5344CB8AC3E}">
        <p14:creationId xmlns:p14="http://schemas.microsoft.com/office/powerpoint/2010/main" val="1294167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AB1C3-3565-4687-BFBF-2C9A114EE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72920F-D927-4EF7-8C6D-44DD864D75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CC259B-7DE5-4BC6-8A8C-1ECE4132B5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123D74-1539-4AA8-B820-9AD5BE77E737}"/>
              </a:ext>
            </a:extLst>
          </p:cNvPr>
          <p:cNvSpPr>
            <a:spLocks noGrp="1"/>
          </p:cNvSpPr>
          <p:nvPr>
            <p:ph type="dt" sz="half" idx="10"/>
          </p:nvPr>
        </p:nvSpPr>
        <p:spPr/>
        <p:txBody>
          <a:bodyPr/>
          <a:lstStyle/>
          <a:p>
            <a:fld id="{7488F6AE-F2DB-4EFB-B374-2716C8506116}" type="datetimeFigureOut">
              <a:rPr lang="en-US" smtClean="0"/>
              <a:t>6/22/2022</a:t>
            </a:fld>
            <a:endParaRPr lang="en-US"/>
          </a:p>
        </p:txBody>
      </p:sp>
      <p:sp>
        <p:nvSpPr>
          <p:cNvPr id="6" name="Footer Placeholder 5">
            <a:extLst>
              <a:ext uri="{FF2B5EF4-FFF2-40B4-BE49-F238E27FC236}">
                <a16:creationId xmlns:a16="http://schemas.microsoft.com/office/drawing/2014/main" id="{B5383C75-D001-4463-A3D3-16F44DE820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E3E5AF-C5E2-413C-8829-C88C2C632383}"/>
              </a:ext>
            </a:extLst>
          </p:cNvPr>
          <p:cNvSpPr>
            <a:spLocks noGrp="1"/>
          </p:cNvSpPr>
          <p:nvPr>
            <p:ph type="sldNum" sz="quarter" idx="12"/>
          </p:nvPr>
        </p:nvSpPr>
        <p:spPr/>
        <p:txBody>
          <a:bodyPr/>
          <a:lstStyle/>
          <a:p>
            <a:fld id="{FED31F21-D9AF-40F9-B2DF-63ABBEDD0B82}" type="slidenum">
              <a:rPr lang="en-US" smtClean="0"/>
              <a:t>‹#›</a:t>
            </a:fld>
            <a:endParaRPr lang="en-US"/>
          </a:p>
        </p:txBody>
      </p:sp>
    </p:spTree>
    <p:extLst>
      <p:ext uri="{BB962C8B-B14F-4D97-AF65-F5344CB8AC3E}">
        <p14:creationId xmlns:p14="http://schemas.microsoft.com/office/powerpoint/2010/main" val="785587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FA4EC-0594-4088-A339-34582A638F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CEE46B-B536-4611-8C18-4526959A62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3B8E53-BCEF-40B2-8B4A-06316BF3B2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8144F6-ADE0-4152-B4F5-8E576B2037F2}"/>
              </a:ext>
            </a:extLst>
          </p:cNvPr>
          <p:cNvSpPr>
            <a:spLocks noGrp="1"/>
          </p:cNvSpPr>
          <p:nvPr>
            <p:ph type="dt" sz="half" idx="10"/>
          </p:nvPr>
        </p:nvSpPr>
        <p:spPr/>
        <p:txBody>
          <a:bodyPr/>
          <a:lstStyle/>
          <a:p>
            <a:fld id="{7488F6AE-F2DB-4EFB-B374-2716C8506116}" type="datetimeFigureOut">
              <a:rPr lang="en-US" smtClean="0"/>
              <a:t>6/22/2022</a:t>
            </a:fld>
            <a:endParaRPr lang="en-US"/>
          </a:p>
        </p:txBody>
      </p:sp>
      <p:sp>
        <p:nvSpPr>
          <p:cNvPr id="6" name="Footer Placeholder 5">
            <a:extLst>
              <a:ext uri="{FF2B5EF4-FFF2-40B4-BE49-F238E27FC236}">
                <a16:creationId xmlns:a16="http://schemas.microsoft.com/office/drawing/2014/main" id="{43218FC7-37E8-4F76-83F5-2AE73520CE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4FAF10-F87B-46FC-8E40-99C617A0BF6C}"/>
              </a:ext>
            </a:extLst>
          </p:cNvPr>
          <p:cNvSpPr>
            <a:spLocks noGrp="1"/>
          </p:cNvSpPr>
          <p:nvPr>
            <p:ph type="sldNum" sz="quarter" idx="12"/>
          </p:nvPr>
        </p:nvSpPr>
        <p:spPr/>
        <p:txBody>
          <a:bodyPr/>
          <a:lstStyle/>
          <a:p>
            <a:fld id="{FED31F21-D9AF-40F9-B2DF-63ABBEDD0B82}" type="slidenum">
              <a:rPr lang="en-US" smtClean="0"/>
              <a:t>‹#›</a:t>
            </a:fld>
            <a:endParaRPr lang="en-US"/>
          </a:p>
        </p:txBody>
      </p:sp>
    </p:spTree>
    <p:extLst>
      <p:ext uri="{BB962C8B-B14F-4D97-AF65-F5344CB8AC3E}">
        <p14:creationId xmlns:p14="http://schemas.microsoft.com/office/powerpoint/2010/main" val="1781028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AF6628-0153-49F7-8ED9-04F821D8A9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2B5600-BDD4-487A-803C-C630BF743D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77E740-CF7A-40F9-A024-7B71D01274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88F6AE-F2DB-4EFB-B374-2716C8506116}" type="datetimeFigureOut">
              <a:rPr lang="en-US" smtClean="0"/>
              <a:t>6/22/2022</a:t>
            </a:fld>
            <a:endParaRPr lang="en-US"/>
          </a:p>
        </p:txBody>
      </p:sp>
      <p:sp>
        <p:nvSpPr>
          <p:cNvPr id="5" name="Footer Placeholder 4">
            <a:extLst>
              <a:ext uri="{FF2B5EF4-FFF2-40B4-BE49-F238E27FC236}">
                <a16:creationId xmlns:a16="http://schemas.microsoft.com/office/drawing/2014/main" id="{A11A5071-992F-403A-8C88-A3A5C81C08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032496-2729-46B7-B474-C648539D5C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D31F21-D9AF-40F9-B2DF-63ABBEDD0B82}" type="slidenum">
              <a:rPr lang="en-US" smtClean="0"/>
              <a:t>‹#›</a:t>
            </a:fld>
            <a:endParaRPr lang="en-US"/>
          </a:p>
        </p:txBody>
      </p:sp>
    </p:spTree>
    <p:extLst>
      <p:ext uri="{BB962C8B-B14F-4D97-AF65-F5344CB8AC3E}">
        <p14:creationId xmlns:p14="http://schemas.microsoft.com/office/powerpoint/2010/main" val="3937612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plants.ces.ncsu.edu/plants/dryopteris-carthusiana/" TargetMode="External"/><Relationship Id="rId2" Type="http://schemas.openxmlformats.org/officeDocument/2006/relationships/hyperlink" Target="https://plants.ces.ncsu.edu/plants/athyrium-filix-femina/" TargetMode="Externa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comments" Target="../comments/comment1.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extension.umd.edu/sites/extension.umd.edu/files/_images/programs/hgic/Publications/HG120_NativePlantsofMD.pdf" TargetMode="Externa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plants.usda.gov/factsheet/pdf/fs_sone.pdf"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comments" Target="../comments/comment2.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 Id="rId4" Type="http://schemas.openxmlformats.org/officeDocument/2006/relationships/image" Target="../media/image94.png"/></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6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6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https://www.missouribotanicalgarden.org/PlantFinder/" TargetMode="External"/><Relationship Id="rId2" Type="http://schemas.openxmlformats.org/officeDocument/2006/relationships/hyperlink" Target="https://mtcubacenter.org/plants" TargetMode="External"/><Relationship Id="rId1" Type="http://schemas.openxmlformats.org/officeDocument/2006/relationships/slideLayout" Target="../slideLayouts/slideLayout2.xml"/><Relationship Id="rId6" Type="http://schemas.openxmlformats.org/officeDocument/2006/relationships/hyperlink" Target="https://plants.usda.gov/factsheet/pdf/fs_sone.pdf" TargetMode="External"/><Relationship Id="rId5" Type="http://schemas.openxmlformats.org/officeDocument/2006/relationships/hyperlink" Target="https://www.wildflower.org/" TargetMode="External"/><Relationship Id="rId4" Type="http://schemas.openxmlformats.org/officeDocument/2006/relationships/hyperlink" Target="https://plants.sc.egov.usda.gov/"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virginiawildflowers.org/" TargetMode="External"/><Relationship Id="rId2" Type="http://schemas.openxmlformats.org/officeDocument/2006/relationships/hyperlink" Target="http://www.fs.fed.us/" TargetMode="External"/><Relationship Id="rId1" Type="http://schemas.openxmlformats.org/officeDocument/2006/relationships/slideLayout" Target="../slideLayouts/slideLayout2.xml"/><Relationship Id="rId4" Type="http://schemas.openxmlformats.org/officeDocument/2006/relationships/hyperlink" Target="https://plants.ces/ncsu.edu/plants"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3CF6-AB10-4921-BB6A-7A96987A6ADD}"/>
              </a:ext>
            </a:extLst>
          </p:cNvPr>
          <p:cNvSpPr>
            <a:spLocks noGrp="1"/>
          </p:cNvSpPr>
          <p:nvPr>
            <p:ph type="ctrTitle"/>
          </p:nvPr>
        </p:nvSpPr>
        <p:spPr>
          <a:xfrm>
            <a:off x="1643269" y="2754865"/>
            <a:ext cx="9144000" cy="2387600"/>
          </a:xfrm>
        </p:spPr>
        <p:txBody>
          <a:bodyPr>
            <a:normAutofit/>
          </a:bodyPr>
          <a:lstStyle/>
          <a:p>
            <a:r>
              <a:rPr lang="en-US" sz="4800" dirty="0">
                <a:latin typeface="+mn-lt"/>
              </a:rPr>
              <a:t>Native Shade Ground Covers</a:t>
            </a:r>
          </a:p>
        </p:txBody>
      </p:sp>
      <p:sp>
        <p:nvSpPr>
          <p:cNvPr id="3" name="Subtitle 2">
            <a:extLst>
              <a:ext uri="{FF2B5EF4-FFF2-40B4-BE49-F238E27FC236}">
                <a16:creationId xmlns:a16="http://schemas.microsoft.com/office/drawing/2014/main" id="{17FF7985-DAF0-44FE-8616-361F85509AA8}"/>
              </a:ext>
            </a:extLst>
          </p:cNvPr>
          <p:cNvSpPr>
            <a:spLocks noGrp="1"/>
          </p:cNvSpPr>
          <p:nvPr>
            <p:ph type="subTitle" idx="1"/>
          </p:nvPr>
        </p:nvSpPr>
        <p:spPr>
          <a:xfrm>
            <a:off x="261731" y="4986068"/>
            <a:ext cx="9144000" cy="1655762"/>
          </a:xfrm>
        </p:spPr>
        <p:txBody>
          <a:bodyPr>
            <a:normAutofit fontScale="47500" lnSpcReduction="20000"/>
          </a:bodyPr>
          <a:lstStyle/>
          <a:p>
            <a:endParaRPr lang="en-US" dirty="0"/>
          </a:p>
          <a:p>
            <a:r>
              <a:rPr lang="en-US" dirty="0">
                <a:latin typeface="+mj-lt"/>
              </a:rPr>
              <a:t>This document was created by the Anne Arundel County Master Gardeners.</a:t>
            </a:r>
          </a:p>
          <a:p>
            <a:r>
              <a:rPr lang="en-US" dirty="0">
                <a:latin typeface="+mj-lt"/>
              </a:rPr>
              <a:t>The University of Maryland Extension (UME) conducts the Maryland Master Gardener Program. </a:t>
            </a:r>
          </a:p>
          <a:p>
            <a:r>
              <a:rPr lang="en-US" dirty="0">
                <a:latin typeface="+mj-lt"/>
              </a:rPr>
              <a:t>The Master Gardener Program’s mission is to educate Maryland residents about safe, effective, and sustainable horticultural- practices that build healthy gardens, landscapes, and communities.</a:t>
            </a:r>
          </a:p>
          <a:p>
            <a:r>
              <a:rPr lang="en-US" dirty="0">
                <a:latin typeface="+mj-lt"/>
              </a:rPr>
              <a:t>It is the policy of the University of Maryland, College of Agriculture and Natural Resources, Maryland Agricultural Experiment Station, and University of Maryland Extension that all persons have equal opportunity and access to programs and facilities without regard to race, color, gender, religion, national origin, sexual orientation, age, marital or parental status, or disability. </a:t>
            </a:r>
          </a:p>
          <a:p>
            <a:endParaRPr lang="en-US" dirty="0">
              <a:latin typeface="+mj-lt"/>
            </a:endParaRPr>
          </a:p>
          <a:p>
            <a:endParaRPr lang="en-US" dirty="0"/>
          </a:p>
        </p:txBody>
      </p:sp>
      <p:sp>
        <p:nvSpPr>
          <p:cNvPr id="11" name="TextBox 10">
            <a:extLst>
              <a:ext uri="{FF2B5EF4-FFF2-40B4-BE49-F238E27FC236}">
                <a16:creationId xmlns:a16="http://schemas.microsoft.com/office/drawing/2014/main" id="{D9503DFC-B29B-4436-9AC6-343450DC842E}"/>
              </a:ext>
            </a:extLst>
          </p:cNvPr>
          <p:cNvSpPr txBox="1"/>
          <p:nvPr/>
        </p:nvSpPr>
        <p:spPr>
          <a:xfrm rot="5400000">
            <a:off x="2163377" y="3284658"/>
            <a:ext cx="1704891" cy="246221"/>
          </a:xfrm>
          <a:prstGeom prst="rect">
            <a:avLst/>
          </a:prstGeom>
          <a:noFill/>
        </p:spPr>
        <p:txBody>
          <a:bodyPr wrap="square" rtlCol="0">
            <a:spAutoFit/>
          </a:bodyPr>
          <a:lstStyle/>
          <a:p>
            <a:r>
              <a:rPr lang="en-US" sz="1000" dirty="0"/>
              <a:t>Photo: V Klocko</a:t>
            </a:r>
          </a:p>
        </p:txBody>
      </p:sp>
      <p:pic>
        <p:nvPicPr>
          <p:cNvPr id="4" name="Picture 3">
            <a:extLst>
              <a:ext uri="{FF2B5EF4-FFF2-40B4-BE49-F238E27FC236}">
                <a16:creationId xmlns:a16="http://schemas.microsoft.com/office/drawing/2014/main" id="{E093B83E-DEF2-478F-92BE-9CE2F7AA85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21380" y="382505"/>
            <a:ext cx="5349240" cy="3566160"/>
          </a:xfrm>
          <a:prstGeom prst="rect">
            <a:avLst/>
          </a:prstGeom>
        </p:spPr>
      </p:pic>
      <p:sp>
        <p:nvSpPr>
          <p:cNvPr id="5" name="TextBox 4">
            <a:extLst>
              <a:ext uri="{FF2B5EF4-FFF2-40B4-BE49-F238E27FC236}">
                <a16:creationId xmlns:a16="http://schemas.microsoft.com/office/drawing/2014/main" id="{CFA6DC01-106E-4E50-BC6A-0AB66F54ABEA}"/>
              </a:ext>
            </a:extLst>
          </p:cNvPr>
          <p:cNvSpPr txBox="1"/>
          <p:nvPr/>
        </p:nvSpPr>
        <p:spPr>
          <a:xfrm>
            <a:off x="2454385" y="4005701"/>
            <a:ext cx="7521768" cy="307777"/>
          </a:xfrm>
          <a:prstGeom prst="rect">
            <a:avLst/>
          </a:prstGeom>
          <a:noFill/>
        </p:spPr>
        <p:txBody>
          <a:bodyPr wrap="square" rtlCol="0">
            <a:spAutoFit/>
          </a:bodyPr>
          <a:lstStyle/>
          <a:p>
            <a:pPr algn="ctr"/>
            <a:r>
              <a:rPr lang="en-US" sz="1400" dirty="0"/>
              <a:t>Woodland Garden at Kinder Farm Park, a AA County Master Gardener Project</a:t>
            </a:r>
          </a:p>
        </p:txBody>
      </p:sp>
      <p:sp>
        <p:nvSpPr>
          <p:cNvPr id="8" name="TextBox 7">
            <a:extLst>
              <a:ext uri="{FF2B5EF4-FFF2-40B4-BE49-F238E27FC236}">
                <a16:creationId xmlns:a16="http://schemas.microsoft.com/office/drawing/2014/main" id="{30C55C94-AFAF-4BBF-8A5F-7F7C83115FC3}"/>
              </a:ext>
            </a:extLst>
          </p:cNvPr>
          <p:cNvSpPr txBox="1"/>
          <p:nvPr/>
        </p:nvSpPr>
        <p:spPr>
          <a:xfrm>
            <a:off x="10339754" y="6272498"/>
            <a:ext cx="1852246" cy="369332"/>
          </a:xfrm>
          <a:prstGeom prst="rect">
            <a:avLst/>
          </a:prstGeom>
          <a:noFill/>
        </p:spPr>
        <p:txBody>
          <a:bodyPr wrap="square" rtlCol="0">
            <a:spAutoFit/>
          </a:bodyPr>
          <a:lstStyle/>
          <a:p>
            <a:endParaRPr lang="en-US" dirty="0"/>
          </a:p>
        </p:txBody>
      </p:sp>
      <p:pic>
        <p:nvPicPr>
          <p:cNvPr id="7" name="Picture 6">
            <a:extLst>
              <a:ext uri="{FF2B5EF4-FFF2-40B4-BE49-F238E27FC236}">
                <a16:creationId xmlns:a16="http://schemas.microsoft.com/office/drawing/2014/main" id="{B69E9B2E-9C2D-4CE0-95AF-050DB8B0AE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17660" y="5646903"/>
            <a:ext cx="2286000" cy="490488"/>
          </a:xfrm>
          <a:prstGeom prst="rect">
            <a:avLst/>
          </a:prstGeom>
        </p:spPr>
      </p:pic>
    </p:spTree>
    <p:extLst>
      <p:ext uri="{BB962C8B-B14F-4D97-AF65-F5344CB8AC3E}">
        <p14:creationId xmlns:p14="http://schemas.microsoft.com/office/powerpoint/2010/main" val="2462602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CA67B-7F02-4FFD-8CF4-8EB26DA8D1A6}"/>
              </a:ext>
            </a:extLst>
          </p:cNvPr>
          <p:cNvSpPr>
            <a:spLocks noGrp="1"/>
          </p:cNvSpPr>
          <p:nvPr>
            <p:ph type="title"/>
          </p:nvPr>
        </p:nvSpPr>
        <p:spPr/>
        <p:txBody>
          <a:bodyPr/>
          <a:lstStyle/>
          <a:p>
            <a:pPr algn="ctr"/>
            <a:r>
              <a:rPr lang="en-US" dirty="0">
                <a:latin typeface="+mn-lt"/>
              </a:rPr>
              <a:t>Part Shade with Wet Soil</a:t>
            </a:r>
          </a:p>
        </p:txBody>
      </p:sp>
      <p:sp>
        <p:nvSpPr>
          <p:cNvPr id="3" name="Content Placeholder 2">
            <a:extLst>
              <a:ext uri="{FF2B5EF4-FFF2-40B4-BE49-F238E27FC236}">
                <a16:creationId xmlns:a16="http://schemas.microsoft.com/office/drawing/2014/main" id="{1F38C749-966B-4603-A0B6-9167D8E3866B}"/>
              </a:ext>
            </a:extLst>
          </p:cNvPr>
          <p:cNvSpPr>
            <a:spLocks noGrp="1"/>
          </p:cNvSpPr>
          <p:nvPr>
            <p:ph idx="1"/>
          </p:nvPr>
        </p:nvSpPr>
        <p:spPr/>
        <p:txBody>
          <a:bodyPr>
            <a:normAutofit/>
          </a:bodyPr>
          <a:lstStyle/>
          <a:p>
            <a:r>
              <a:rPr lang="en-US" sz="3200" dirty="0"/>
              <a:t>Site receives three to six hours of direct sunlight. Consider any deciduous trees when assessing the sunlight.</a:t>
            </a:r>
          </a:p>
          <a:p>
            <a:pPr marL="0" indent="0">
              <a:buNone/>
            </a:pPr>
            <a:endParaRPr lang="en-US" sz="3200" dirty="0"/>
          </a:p>
          <a:p>
            <a:pPr marL="0" indent="0">
              <a:buNone/>
            </a:pPr>
            <a:endParaRPr lang="en-US" sz="3200" dirty="0"/>
          </a:p>
          <a:p>
            <a:r>
              <a:rPr lang="en-US" sz="3200" dirty="0"/>
              <a:t>Wet soil is soil that is saturated for most of the growing season except for drought conditions.</a:t>
            </a:r>
          </a:p>
        </p:txBody>
      </p:sp>
    </p:spTree>
    <p:extLst>
      <p:ext uri="{BB962C8B-B14F-4D97-AF65-F5344CB8AC3E}">
        <p14:creationId xmlns:p14="http://schemas.microsoft.com/office/powerpoint/2010/main" val="66947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8F9DB-6BCB-4B70-95E3-2F7BABDB3167}"/>
              </a:ext>
            </a:extLst>
          </p:cNvPr>
          <p:cNvSpPr>
            <a:spLocks noGrp="1"/>
          </p:cNvSpPr>
          <p:nvPr>
            <p:ph type="title"/>
          </p:nvPr>
        </p:nvSpPr>
        <p:spPr>
          <a:xfrm>
            <a:off x="838200" y="483890"/>
            <a:ext cx="10515600" cy="763878"/>
          </a:xfrm>
        </p:spPr>
        <p:txBody>
          <a:bodyPr>
            <a:noAutofit/>
          </a:bodyPr>
          <a:lstStyle/>
          <a:p>
            <a:pPr algn="ctr"/>
            <a:r>
              <a:rPr lang="en-US" sz="3200" dirty="0">
                <a:latin typeface="+mn-lt"/>
              </a:rPr>
              <a:t>Virginia Creeper (</a:t>
            </a:r>
            <a:r>
              <a:rPr lang="en-US" sz="3200" i="1" dirty="0">
                <a:latin typeface="+mn-lt"/>
              </a:rPr>
              <a:t>Parthenocissus quinquefolia</a:t>
            </a:r>
            <a:r>
              <a:rPr lang="en-US" sz="3200" dirty="0">
                <a:latin typeface="+mn-lt"/>
              </a:rPr>
              <a:t>)</a:t>
            </a:r>
            <a:br>
              <a:rPr lang="en-US" sz="3200" dirty="0">
                <a:latin typeface="+mn-lt"/>
              </a:rPr>
            </a:br>
            <a:endParaRPr lang="en-US" sz="3200" dirty="0">
              <a:latin typeface="+mn-lt"/>
            </a:endParaRPr>
          </a:p>
        </p:txBody>
      </p:sp>
      <p:sp>
        <p:nvSpPr>
          <p:cNvPr id="3" name="Content Placeholder 2">
            <a:extLst>
              <a:ext uri="{FF2B5EF4-FFF2-40B4-BE49-F238E27FC236}">
                <a16:creationId xmlns:a16="http://schemas.microsoft.com/office/drawing/2014/main" id="{71B871BC-413F-4A2B-8570-CD3D0613DFD0}"/>
              </a:ext>
            </a:extLst>
          </p:cNvPr>
          <p:cNvSpPr>
            <a:spLocks noGrp="1"/>
          </p:cNvSpPr>
          <p:nvPr>
            <p:ph idx="1"/>
          </p:nvPr>
        </p:nvSpPr>
        <p:spPr>
          <a:xfrm>
            <a:off x="838200" y="1467629"/>
            <a:ext cx="10515600" cy="4718485"/>
          </a:xfrm>
        </p:spPr>
        <p:txBody>
          <a:bodyPr>
            <a:normAutofit fontScale="70000" lnSpcReduction="20000"/>
          </a:bodyPr>
          <a:lstStyle/>
          <a:p>
            <a:pPr marL="0" indent="0">
              <a:buNone/>
            </a:pPr>
            <a:r>
              <a:rPr lang="en-US" sz="3400" dirty="0"/>
              <a:t>Vine spreading 25’-35’</a:t>
            </a:r>
          </a:p>
          <a:p>
            <a:pPr marL="0" indent="0">
              <a:buNone/>
            </a:pPr>
            <a:r>
              <a:rPr lang="en-US" sz="3400" dirty="0"/>
              <a:t>Deciduous, purple to crimson fall color</a:t>
            </a:r>
          </a:p>
          <a:p>
            <a:pPr marL="0" indent="0">
              <a:buNone/>
            </a:pPr>
            <a:r>
              <a:rPr lang="en-US" sz="3400" dirty="0"/>
              <a:t>Good for bank stabilization, control by trimming</a:t>
            </a:r>
          </a:p>
          <a:p>
            <a:pPr marL="0" indent="0">
              <a:buNone/>
            </a:pPr>
            <a:r>
              <a:rPr lang="en-US" sz="3400" dirty="0"/>
              <a:t>Coastal, Piedmont, Mountain</a:t>
            </a:r>
          </a:p>
          <a:p>
            <a:pPr marL="0" indent="0">
              <a:buNone/>
            </a:pPr>
            <a:r>
              <a:rPr lang="en-US" sz="3400" dirty="0"/>
              <a:t>Fruit eaten by a variety of wildlife</a:t>
            </a:r>
          </a:p>
          <a:p>
            <a:pPr marL="0" indent="0">
              <a:buNone/>
            </a:pPr>
            <a:r>
              <a:rPr lang="en-US" sz="3400" dirty="0"/>
              <a:t>Late summer nectar and pollen source for bees and butterflies</a:t>
            </a:r>
          </a:p>
          <a:p>
            <a:pPr marL="0" indent="0">
              <a:buNone/>
            </a:pPr>
            <a:r>
              <a:rPr lang="en-US" sz="3400" dirty="0"/>
              <a:t>Dry, Moist, Wet conditions</a:t>
            </a:r>
          </a:p>
          <a:p>
            <a:pPr marL="0" indent="0">
              <a:buNone/>
            </a:pPr>
            <a:r>
              <a:rPr lang="en-US" sz="3400" dirty="0"/>
              <a:t>Sun, part shade, deep shade</a:t>
            </a:r>
          </a:p>
          <a:p>
            <a:pPr marL="0" indent="0">
              <a:buNone/>
            </a:pPr>
            <a:r>
              <a:rPr lang="en-US" sz="3400" dirty="0"/>
              <a:t>Flowers – Green -white, June- August </a:t>
            </a:r>
          </a:p>
          <a:p>
            <a:pPr marL="0" indent="0">
              <a:buNone/>
            </a:pPr>
            <a:r>
              <a:rPr lang="en-US" sz="3400" dirty="0"/>
              <a:t>Fruit – blue-black Sept.- Feb.</a:t>
            </a:r>
          </a:p>
          <a:p>
            <a:pPr marL="0" indent="0">
              <a:buNone/>
            </a:pPr>
            <a:r>
              <a:rPr lang="en-US" sz="3400" dirty="0"/>
              <a:t>Soil – Clay, Sand, Loam</a:t>
            </a:r>
          </a:p>
          <a:p>
            <a:pPr marL="0" indent="0">
              <a:buNone/>
            </a:pPr>
            <a:r>
              <a:rPr lang="en-US" sz="3400" dirty="0"/>
              <a:t>Some people may experience skin irritation.</a:t>
            </a:r>
          </a:p>
          <a:p>
            <a:pPr marL="0" indent="0">
              <a:buNone/>
            </a:pPr>
            <a:endParaRPr lang="en-US" dirty="0"/>
          </a:p>
        </p:txBody>
      </p:sp>
      <p:pic>
        <p:nvPicPr>
          <p:cNvPr id="4" name="Picture 3">
            <a:extLst>
              <a:ext uri="{FF2B5EF4-FFF2-40B4-BE49-F238E27FC236}">
                <a16:creationId xmlns:a16="http://schemas.microsoft.com/office/drawing/2014/main" id="{579C43B1-7F4F-40DA-A56A-1D97119CCC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27373" y="1027906"/>
            <a:ext cx="4114800" cy="3649822"/>
          </a:xfrm>
          <a:prstGeom prst="rect">
            <a:avLst/>
          </a:prstGeom>
        </p:spPr>
      </p:pic>
      <p:pic>
        <p:nvPicPr>
          <p:cNvPr id="5" name="Picture 4">
            <a:extLst>
              <a:ext uri="{FF2B5EF4-FFF2-40B4-BE49-F238E27FC236}">
                <a16:creationId xmlns:a16="http://schemas.microsoft.com/office/drawing/2014/main" id="{0B1AD072-EBA1-4AF3-9081-CEA3C8CC9B6B}"/>
              </a:ext>
            </a:extLst>
          </p:cNvPr>
          <p:cNvPicPr>
            <a:picLocks noChangeAspect="1"/>
          </p:cNvPicPr>
          <p:nvPr/>
        </p:nvPicPr>
        <p:blipFill>
          <a:blip r:embed="rId3"/>
          <a:stretch>
            <a:fillRect/>
          </a:stretch>
        </p:blipFill>
        <p:spPr>
          <a:xfrm>
            <a:off x="9927212" y="4812665"/>
            <a:ext cx="1426588" cy="1798476"/>
          </a:xfrm>
          <a:prstGeom prst="rect">
            <a:avLst/>
          </a:prstGeom>
        </p:spPr>
      </p:pic>
      <p:sp>
        <p:nvSpPr>
          <p:cNvPr id="10" name="TextBox 9">
            <a:extLst>
              <a:ext uri="{FF2B5EF4-FFF2-40B4-BE49-F238E27FC236}">
                <a16:creationId xmlns:a16="http://schemas.microsoft.com/office/drawing/2014/main" id="{C44FB142-E78E-495D-9677-80013172D9B5}"/>
              </a:ext>
            </a:extLst>
          </p:cNvPr>
          <p:cNvSpPr txBox="1"/>
          <p:nvPr/>
        </p:nvSpPr>
        <p:spPr>
          <a:xfrm>
            <a:off x="838200" y="6272587"/>
            <a:ext cx="8512533" cy="338554"/>
          </a:xfrm>
          <a:prstGeom prst="rect">
            <a:avLst/>
          </a:prstGeom>
          <a:noFill/>
        </p:spPr>
        <p:txBody>
          <a:bodyPr wrap="square" rtlCol="0">
            <a:spAutoFit/>
          </a:bodyPr>
          <a:lstStyle/>
          <a:p>
            <a:r>
              <a:rPr lang="en-US" sz="800" dirty="0"/>
              <a:t>Sources: USFWS pg. 65</a:t>
            </a:r>
          </a:p>
          <a:p>
            <a:r>
              <a:rPr lang="en-US" sz="800" dirty="0"/>
              <a:t>               “The Living Landscape” by Doug Tallamy  pg. 302-303</a:t>
            </a:r>
          </a:p>
        </p:txBody>
      </p:sp>
    </p:spTree>
    <p:extLst>
      <p:ext uri="{BB962C8B-B14F-4D97-AF65-F5344CB8AC3E}">
        <p14:creationId xmlns:p14="http://schemas.microsoft.com/office/powerpoint/2010/main" val="2321361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BB1E4-8046-4A8B-8214-574DE4BDE7A7}"/>
              </a:ext>
            </a:extLst>
          </p:cNvPr>
          <p:cNvSpPr>
            <a:spLocks noGrp="1"/>
          </p:cNvSpPr>
          <p:nvPr>
            <p:ph type="title"/>
          </p:nvPr>
        </p:nvSpPr>
        <p:spPr>
          <a:xfrm>
            <a:off x="838200" y="365125"/>
            <a:ext cx="10515600" cy="756009"/>
          </a:xfrm>
        </p:spPr>
        <p:txBody>
          <a:bodyPr>
            <a:normAutofit/>
          </a:bodyPr>
          <a:lstStyle/>
          <a:p>
            <a:pPr algn="ctr"/>
            <a:r>
              <a:rPr lang="en-US" sz="3200" dirty="0">
                <a:latin typeface="+mn-lt"/>
              </a:rPr>
              <a:t>Selected Ferns for Wet Shade</a:t>
            </a:r>
          </a:p>
        </p:txBody>
      </p:sp>
      <p:sp>
        <p:nvSpPr>
          <p:cNvPr id="4" name="TextBox 3">
            <a:extLst>
              <a:ext uri="{FF2B5EF4-FFF2-40B4-BE49-F238E27FC236}">
                <a16:creationId xmlns:a16="http://schemas.microsoft.com/office/drawing/2014/main" id="{4DF6ADA6-DCD6-478F-8746-0ABB85F8DF1B}"/>
              </a:ext>
            </a:extLst>
          </p:cNvPr>
          <p:cNvSpPr txBox="1"/>
          <p:nvPr/>
        </p:nvSpPr>
        <p:spPr>
          <a:xfrm>
            <a:off x="815029" y="5912507"/>
            <a:ext cx="10233329" cy="553998"/>
          </a:xfrm>
          <a:prstGeom prst="rect">
            <a:avLst/>
          </a:prstGeom>
          <a:noFill/>
        </p:spPr>
        <p:txBody>
          <a:bodyPr wrap="square" rtlCol="0">
            <a:spAutoFit/>
          </a:bodyPr>
          <a:lstStyle/>
          <a:p>
            <a:r>
              <a:rPr lang="en-US" sz="1000" dirty="0" err="1"/>
              <a:t>Source:</a:t>
            </a:r>
            <a:r>
              <a:rPr lang="en-US" sz="1000" dirty="0" err="1">
                <a:hlinkClick r:id="rId2"/>
              </a:rPr>
              <a:t>https</a:t>
            </a:r>
            <a:r>
              <a:rPr lang="en-US" sz="1000" dirty="0">
                <a:hlinkClick r:id="rId2"/>
              </a:rPr>
              <a:t>://plants.ces.ncsu.edu/plants/athyrium-filix-femina/</a:t>
            </a:r>
            <a:endParaRPr lang="en-US" sz="1000" dirty="0"/>
          </a:p>
          <a:p>
            <a:r>
              <a:rPr lang="en-US" sz="1000" dirty="0">
                <a:hlinkClick r:id="rId3"/>
              </a:rPr>
              <a:t>https://plants.ces.ncsu.edu/plants/dryopteris-carthusiana/</a:t>
            </a:r>
            <a:endParaRPr lang="en-US" sz="1000" dirty="0"/>
          </a:p>
          <a:p>
            <a:r>
              <a:rPr lang="en-US" sz="1000" dirty="0"/>
              <a:t>https://plants.ces.ncsu.edu/plants/dryopteris-intermedia</a:t>
            </a:r>
          </a:p>
        </p:txBody>
      </p:sp>
      <p:sp>
        <p:nvSpPr>
          <p:cNvPr id="8" name="TextBox 7">
            <a:extLst>
              <a:ext uri="{FF2B5EF4-FFF2-40B4-BE49-F238E27FC236}">
                <a16:creationId xmlns:a16="http://schemas.microsoft.com/office/drawing/2014/main" id="{28FCEDD9-DB0F-4A64-B508-4185ADA7ED73}"/>
              </a:ext>
            </a:extLst>
          </p:cNvPr>
          <p:cNvSpPr txBox="1"/>
          <p:nvPr/>
        </p:nvSpPr>
        <p:spPr>
          <a:xfrm>
            <a:off x="735447" y="4120698"/>
            <a:ext cx="3355450" cy="830997"/>
          </a:xfrm>
          <a:prstGeom prst="rect">
            <a:avLst/>
          </a:prstGeom>
          <a:noFill/>
        </p:spPr>
        <p:txBody>
          <a:bodyPr wrap="square" rtlCol="0">
            <a:spAutoFit/>
          </a:bodyPr>
          <a:lstStyle/>
          <a:p>
            <a:r>
              <a:rPr lang="en-US" sz="2400" dirty="0"/>
              <a:t>Northern Lady Fern (</a:t>
            </a:r>
            <a:r>
              <a:rPr lang="en-US" sz="2400" i="1" dirty="0"/>
              <a:t>Athyrium </a:t>
            </a:r>
            <a:r>
              <a:rPr lang="en-US" sz="2400" i="1" dirty="0" err="1"/>
              <a:t>filix-femina</a:t>
            </a:r>
            <a:r>
              <a:rPr lang="en-US" sz="2400" dirty="0"/>
              <a:t>)</a:t>
            </a:r>
          </a:p>
        </p:txBody>
      </p:sp>
      <p:sp>
        <p:nvSpPr>
          <p:cNvPr id="11" name="TextBox 10">
            <a:extLst>
              <a:ext uri="{FF2B5EF4-FFF2-40B4-BE49-F238E27FC236}">
                <a16:creationId xmlns:a16="http://schemas.microsoft.com/office/drawing/2014/main" id="{968ECB7A-994D-4989-BD83-1A01830C62EF}"/>
              </a:ext>
            </a:extLst>
          </p:cNvPr>
          <p:cNvSpPr txBox="1"/>
          <p:nvPr/>
        </p:nvSpPr>
        <p:spPr>
          <a:xfrm>
            <a:off x="4802734" y="4100376"/>
            <a:ext cx="3140764" cy="1569660"/>
          </a:xfrm>
          <a:prstGeom prst="rect">
            <a:avLst/>
          </a:prstGeom>
          <a:noFill/>
        </p:spPr>
        <p:txBody>
          <a:bodyPr wrap="square" rtlCol="0">
            <a:spAutoFit/>
          </a:bodyPr>
          <a:lstStyle/>
          <a:p>
            <a:r>
              <a:rPr lang="en-US" sz="2400" dirty="0"/>
              <a:t>Toothed or </a:t>
            </a:r>
            <a:r>
              <a:rPr lang="en-US" sz="2400" dirty="0" err="1"/>
              <a:t>spinulose</a:t>
            </a:r>
            <a:r>
              <a:rPr lang="en-US" sz="2400" dirty="0"/>
              <a:t> woodfern (</a:t>
            </a:r>
            <a:r>
              <a:rPr lang="en-US" sz="2400" i="1" dirty="0"/>
              <a:t>Dryopteris </a:t>
            </a:r>
            <a:r>
              <a:rPr lang="en-US" sz="2400" i="1" dirty="0" err="1"/>
              <a:t>carthusiana</a:t>
            </a:r>
            <a:r>
              <a:rPr lang="en-US" sz="2400" i="1" dirty="0"/>
              <a:t> or D. spinulosa</a:t>
            </a:r>
            <a:r>
              <a:rPr lang="en-US" sz="2400" dirty="0"/>
              <a:t>)</a:t>
            </a:r>
          </a:p>
        </p:txBody>
      </p:sp>
      <p:sp>
        <p:nvSpPr>
          <p:cNvPr id="13" name="TextBox 12">
            <a:extLst>
              <a:ext uri="{FF2B5EF4-FFF2-40B4-BE49-F238E27FC236}">
                <a16:creationId xmlns:a16="http://schemas.microsoft.com/office/drawing/2014/main" id="{58F9CE43-AC9A-4C9E-B0BD-9B8979A744A8}"/>
              </a:ext>
            </a:extLst>
          </p:cNvPr>
          <p:cNvSpPr txBox="1"/>
          <p:nvPr/>
        </p:nvSpPr>
        <p:spPr>
          <a:xfrm>
            <a:off x="8251394" y="4577767"/>
            <a:ext cx="4190337" cy="830997"/>
          </a:xfrm>
          <a:prstGeom prst="rect">
            <a:avLst/>
          </a:prstGeom>
          <a:noFill/>
        </p:spPr>
        <p:txBody>
          <a:bodyPr wrap="square" rtlCol="0">
            <a:spAutoFit/>
          </a:bodyPr>
          <a:lstStyle/>
          <a:p>
            <a:r>
              <a:rPr lang="en-US" dirty="0"/>
              <a:t> </a:t>
            </a:r>
            <a:r>
              <a:rPr lang="en-US" sz="2400" dirty="0"/>
              <a:t>Evergreen wood-fern (</a:t>
            </a:r>
            <a:r>
              <a:rPr lang="en-US" sz="2400" i="1" dirty="0"/>
              <a:t>Dryopteris intermedia</a:t>
            </a:r>
            <a:r>
              <a:rPr lang="en-US" sz="2400" dirty="0"/>
              <a:t>)</a:t>
            </a:r>
          </a:p>
        </p:txBody>
      </p:sp>
      <p:pic>
        <p:nvPicPr>
          <p:cNvPr id="3" name="Picture 2">
            <a:extLst>
              <a:ext uri="{FF2B5EF4-FFF2-40B4-BE49-F238E27FC236}">
                <a16:creationId xmlns:a16="http://schemas.microsoft.com/office/drawing/2014/main" id="{E95CCBAA-A8E4-41EE-8138-D90A3E0313E8}"/>
              </a:ext>
            </a:extLst>
          </p:cNvPr>
          <p:cNvPicPr>
            <a:picLocks noChangeAspect="1"/>
          </p:cNvPicPr>
          <p:nvPr/>
        </p:nvPicPr>
        <p:blipFill>
          <a:blip r:embed="rId4"/>
          <a:stretch>
            <a:fillRect/>
          </a:stretch>
        </p:blipFill>
        <p:spPr>
          <a:xfrm>
            <a:off x="631757" y="1120679"/>
            <a:ext cx="3901440" cy="2926080"/>
          </a:xfrm>
          <a:prstGeom prst="rect">
            <a:avLst/>
          </a:prstGeom>
        </p:spPr>
      </p:pic>
      <p:sp>
        <p:nvSpPr>
          <p:cNvPr id="10" name="TextBox 9">
            <a:extLst>
              <a:ext uri="{FF2B5EF4-FFF2-40B4-BE49-F238E27FC236}">
                <a16:creationId xmlns:a16="http://schemas.microsoft.com/office/drawing/2014/main" id="{90734C4D-F59B-45E5-8259-5CD1E0A05890}"/>
              </a:ext>
            </a:extLst>
          </p:cNvPr>
          <p:cNvSpPr txBox="1"/>
          <p:nvPr/>
        </p:nvSpPr>
        <p:spPr>
          <a:xfrm>
            <a:off x="862309" y="4980524"/>
            <a:ext cx="2757969" cy="230832"/>
          </a:xfrm>
          <a:prstGeom prst="rect">
            <a:avLst/>
          </a:prstGeom>
          <a:noFill/>
        </p:spPr>
        <p:txBody>
          <a:bodyPr wrap="square" rtlCol="0">
            <a:spAutoFit/>
          </a:bodyPr>
          <a:lstStyle/>
          <a:p>
            <a:r>
              <a:rPr lang="en-US" sz="900" dirty="0"/>
              <a:t>Peggy A </a:t>
            </a:r>
            <a:r>
              <a:rPr lang="en-US" sz="900" dirty="0" err="1"/>
              <a:t>Lopipero</a:t>
            </a:r>
            <a:r>
              <a:rPr lang="en-US" sz="900" dirty="0"/>
              <a:t> </a:t>
            </a:r>
            <a:r>
              <a:rPr lang="en-US" sz="900" dirty="0" err="1"/>
              <a:t>Langmo</a:t>
            </a:r>
            <a:r>
              <a:rPr lang="en-US" sz="900" dirty="0"/>
              <a:t> CC BY 2.0</a:t>
            </a:r>
          </a:p>
        </p:txBody>
      </p:sp>
      <p:pic>
        <p:nvPicPr>
          <p:cNvPr id="14" name="Picture 13">
            <a:extLst>
              <a:ext uri="{FF2B5EF4-FFF2-40B4-BE49-F238E27FC236}">
                <a16:creationId xmlns:a16="http://schemas.microsoft.com/office/drawing/2014/main" id="{A1AB3D59-F898-4C57-BFA2-86940593DF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51658" y="1481682"/>
            <a:ext cx="3291840" cy="2468880"/>
          </a:xfrm>
          <a:prstGeom prst="rect">
            <a:avLst/>
          </a:prstGeom>
        </p:spPr>
      </p:pic>
      <p:sp>
        <p:nvSpPr>
          <p:cNvPr id="15" name="TextBox 14">
            <a:extLst>
              <a:ext uri="{FF2B5EF4-FFF2-40B4-BE49-F238E27FC236}">
                <a16:creationId xmlns:a16="http://schemas.microsoft.com/office/drawing/2014/main" id="{BCEB4ACF-ED1D-4D62-BC4C-91423670F423}"/>
              </a:ext>
            </a:extLst>
          </p:cNvPr>
          <p:cNvSpPr txBox="1"/>
          <p:nvPr/>
        </p:nvSpPr>
        <p:spPr>
          <a:xfrm>
            <a:off x="4802734" y="5624017"/>
            <a:ext cx="2368420" cy="230832"/>
          </a:xfrm>
          <a:prstGeom prst="rect">
            <a:avLst/>
          </a:prstGeom>
          <a:noFill/>
        </p:spPr>
        <p:txBody>
          <a:bodyPr wrap="square" rtlCol="0">
            <a:spAutoFit/>
          </a:bodyPr>
          <a:lstStyle/>
          <a:p>
            <a:r>
              <a:rPr lang="pl-PL" sz="900" dirty="0"/>
              <a:t>Joseba Garmendia CC BY-SA 3.0</a:t>
            </a:r>
            <a:endParaRPr lang="en-US" sz="900" dirty="0"/>
          </a:p>
        </p:txBody>
      </p:sp>
      <p:pic>
        <p:nvPicPr>
          <p:cNvPr id="16" name="Picture 15">
            <a:extLst>
              <a:ext uri="{FF2B5EF4-FFF2-40B4-BE49-F238E27FC236}">
                <a16:creationId xmlns:a16="http://schemas.microsoft.com/office/drawing/2014/main" id="{98D0A630-E99C-4D88-9535-1220C8DB633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51394" y="1120679"/>
            <a:ext cx="3200400" cy="3416792"/>
          </a:xfrm>
          <a:prstGeom prst="rect">
            <a:avLst/>
          </a:prstGeom>
        </p:spPr>
      </p:pic>
      <p:sp>
        <p:nvSpPr>
          <p:cNvPr id="17" name="TextBox 16">
            <a:extLst>
              <a:ext uri="{FF2B5EF4-FFF2-40B4-BE49-F238E27FC236}">
                <a16:creationId xmlns:a16="http://schemas.microsoft.com/office/drawing/2014/main" id="{71879497-7EF3-4CCE-9539-EC5A8596295F}"/>
              </a:ext>
            </a:extLst>
          </p:cNvPr>
          <p:cNvSpPr txBox="1"/>
          <p:nvPr/>
        </p:nvSpPr>
        <p:spPr>
          <a:xfrm>
            <a:off x="8605957" y="5433655"/>
            <a:ext cx="2845837" cy="230832"/>
          </a:xfrm>
          <a:prstGeom prst="rect">
            <a:avLst/>
          </a:prstGeom>
          <a:noFill/>
        </p:spPr>
        <p:txBody>
          <a:bodyPr wrap="square" rtlCol="0">
            <a:spAutoFit/>
          </a:bodyPr>
          <a:lstStyle/>
          <a:p>
            <a:r>
              <a:rPr lang="en-US" sz="900" dirty="0"/>
              <a:t>Homer Edward Price CC BY 2.0</a:t>
            </a:r>
          </a:p>
        </p:txBody>
      </p:sp>
    </p:spTree>
    <p:extLst>
      <p:ext uri="{BB962C8B-B14F-4D97-AF65-F5344CB8AC3E}">
        <p14:creationId xmlns:p14="http://schemas.microsoft.com/office/powerpoint/2010/main" val="3946506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09FEBA-C3D1-49D2-8509-74F65DCF71B9}"/>
              </a:ext>
            </a:extLst>
          </p:cNvPr>
          <p:cNvSpPr/>
          <p:nvPr/>
        </p:nvSpPr>
        <p:spPr>
          <a:xfrm>
            <a:off x="222186" y="2374363"/>
            <a:ext cx="4380238" cy="461665"/>
          </a:xfrm>
          <a:prstGeom prst="rect">
            <a:avLst/>
          </a:prstGeom>
        </p:spPr>
        <p:txBody>
          <a:bodyPr wrap="square">
            <a:spAutoFit/>
          </a:bodyPr>
          <a:lstStyle/>
          <a:p>
            <a:r>
              <a:rPr lang="en-US" sz="2400" dirty="0"/>
              <a:t>Sensitive Fern (</a:t>
            </a:r>
            <a:r>
              <a:rPr lang="en-US" sz="2400" i="1" dirty="0" err="1"/>
              <a:t>Onoclea</a:t>
            </a:r>
            <a:r>
              <a:rPr lang="en-US" sz="2400" i="1" dirty="0"/>
              <a:t> </a:t>
            </a:r>
            <a:r>
              <a:rPr lang="en-US" sz="2400" i="1" dirty="0" err="1"/>
              <a:t>sensibilis</a:t>
            </a:r>
            <a:r>
              <a:rPr lang="en-US" sz="2400" dirty="0"/>
              <a:t>)</a:t>
            </a:r>
          </a:p>
        </p:txBody>
      </p:sp>
      <p:sp>
        <p:nvSpPr>
          <p:cNvPr id="3" name="Rectangle 2">
            <a:extLst>
              <a:ext uri="{FF2B5EF4-FFF2-40B4-BE49-F238E27FC236}">
                <a16:creationId xmlns:a16="http://schemas.microsoft.com/office/drawing/2014/main" id="{12955C2F-981E-4D32-A1D0-435A1117E411}"/>
              </a:ext>
            </a:extLst>
          </p:cNvPr>
          <p:cNvSpPr/>
          <p:nvPr/>
        </p:nvSpPr>
        <p:spPr>
          <a:xfrm>
            <a:off x="4794886" y="5136589"/>
            <a:ext cx="3843232" cy="461665"/>
          </a:xfrm>
          <a:prstGeom prst="rect">
            <a:avLst/>
          </a:prstGeom>
        </p:spPr>
        <p:txBody>
          <a:bodyPr wrap="none">
            <a:spAutoFit/>
          </a:bodyPr>
          <a:lstStyle/>
          <a:p>
            <a:r>
              <a:rPr lang="en-US" sz="2400" dirty="0"/>
              <a:t>Royal Fern (</a:t>
            </a:r>
            <a:r>
              <a:rPr lang="en-US" sz="2400" i="1" dirty="0" err="1"/>
              <a:t>Osmunda</a:t>
            </a:r>
            <a:r>
              <a:rPr lang="en-US" sz="2400" i="1" dirty="0"/>
              <a:t> </a:t>
            </a:r>
            <a:r>
              <a:rPr lang="en-US" sz="2400" i="1" dirty="0" err="1"/>
              <a:t>regalis</a:t>
            </a:r>
            <a:r>
              <a:rPr lang="en-US" sz="2400" dirty="0"/>
              <a:t>)</a:t>
            </a:r>
          </a:p>
        </p:txBody>
      </p:sp>
      <p:sp>
        <p:nvSpPr>
          <p:cNvPr id="4" name="Rectangle 3">
            <a:extLst>
              <a:ext uri="{FF2B5EF4-FFF2-40B4-BE49-F238E27FC236}">
                <a16:creationId xmlns:a16="http://schemas.microsoft.com/office/drawing/2014/main" id="{4E86B6A8-179A-477E-91D5-D4C30159FB49}"/>
              </a:ext>
            </a:extLst>
          </p:cNvPr>
          <p:cNvSpPr/>
          <p:nvPr/>
        </p:nvSpPr>
        <p:spPr>
          <a:xfrm>
            <a:off x="8174334" y="3671083"/>
            <a:ext cx="2903552" cy="830997"/>
          </a:xfrm>
          <a:prstGeom prst="rect">
            <a:avLst/>
          </a:prstGeom>
        </p:spPr>
        <p:txBody>
          <a:bodyPr wrap="none">
            <a:spAutoFit/>
          </a:bodyPr>
          <a:lstStyle/>
          <a:p>
            <a:r>
              <a:rPr lang="en-US" sz="2400" dirty="0"/>
              <a:t>Bracken Fern </a:t>
            </a:r>
          </a:p>
          <a:p>
            <a:r>
              <a:rPr lang="en-US" sz="2400" dirty="0"/>
              <a:t>(</a:t>
            </a:r>
            <a:r>
              <a:rPr lang="en-US" sz="2400" i="1" dirty="0"/>
              <a:t>Pteridium aquilinum</a:t>
            </a:r>
            <a:r>
              <a:rPr lang="en-US" sz="2400" dirty="0"/>
              <a:t>)</a:t>
            </a:r>
          </a:p>
        </p:txBody>
      </p:sp>
      <p:pic>
        <p:nvPicPr>
          <p:cNvPr id="6" name="Picture 5">
            <a:extLst>
              <a:ext uri="{FF2B5EF4-FFF2-40B4-BE49-F238E27FC236}">
                <a16:creationId xmlns:a16="http://schemas.microsoft.com/office/drawing/2014/main" id="{C88972D9-7B9B-4D7D-AC4B-038A732878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02424" y="306529"/>
            <a:ext cx="3078592" cy="4663440"/>
          </a:xfrm>
          <a:prstGeom prst="rect">
            <a:avLst/>
          </a:prstGeom>
        </p:spPr>
      </p:pic>
      <p:pic>
        <p:nvPicPr>
          <p:cNvPr id="7" name="Picture 6">
            <a:extLst>
              <a:ext uri="{FF2B5EF4-FFF2-40B4-BE49-F238E27FC236}">
                <a16:creationId xmlns:a16="http://schemas.microsoft.com/office/drawing/2014/main" id="{E6CD0277-0F8F-45BE-A39E-9E4CD27C7B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15677" y="847373"/>
            <a:ext cx="4114800" cy="2743200"/>
          </a:xfrm>
          <a:prstGeom prst="rect">
            <a:avLst/>
          </a:prstGeom>
        </p:spPr>
      </p:pic>
      <p:sp>
        <p:nvSpPr>
          <p:cNvPr id="8" name="Rectangle 7">
            <a:extLst>
              <a:ext uri="{FF2B5EF4-FFF2-40B4-BE49-F238E27FC236}">
                <a16:creationId xmlns:a16="http://schemas.microsoft.com/office/drawing/2014/main" id="{307AE68F-4561-452B-BF13-5BF0FE370DB3}"/>
              </a:ext>
            </a:extLst>
          </p:cNvPr>
          <p:cNvSpPr/>
          <p:nvPr/>
        </p:nvSpPr>
        <p:spPr>
          <a:xfrm>
            <a:off x="1861970" y="6523331"/>
            <a:ext cx="1358064" cy="230832"/>
          </a:xfrm>
          <a:prstGeom prst="rect">
            <a:avLst/>
          </a:prstGeom>
        </p:spPr>
        <p:txBody>
          <a:bodyPr wrap="none">
            <a:spAutoFit/>
          </a:bodyPr>
          <a:lstStyle/>
          <a:p>
            <a:r>
              <a:rPr lang="en-US" sz="900" dirty="0"/>
              <a:t>Source: USFWS pg. 11-13</a:t>
            </a:r>
          </a:p>
        </p:txBody>
      </p:sp>
      <p:pic>
        <p:nvPicPr>
          <p:cNvPr id="9" name="Picture 8">
            <a:extLst>
              <a:ext uri="{FF2B5EF4-FFF2-40B4-BE49-F238E27FC236}">
                <a16:creationId xmlns:a16="http://schemas.microsoft.com/office/drawing/2014/main" id="{BCED185E-6D2A-4979-90F4-A76B4496616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2186" y="3058504"/>
            <a:ext cx="4023360" cy="2682240"/>
          </a:xfrm>
          <a:prstGeom prst="rect">
            <a:avLst/>
          </a:prstGeom>
        </p:spPr>
      </p:pic>
      <p:sp>
        <p:nvSpPr>
          <p:cNvPr id="10" name="TextBox 9">
            <a:extLst>
              <a:ext uri="{FF2B5EF4-FFF2-40B4-BE49-F238E27FC236}">
                <a16:creationId xmlns:a16="http://schemas.microsoft.com/office/drawing/2014/main" id="{11C133BC-5571-4052-A87A-EA7A07D5DAF5}"/>
              </a:ext>
            </a:extLst>
          </p:cNvPr>
          <p:cNvSpPr txBox="1"/>
          <p:nvPr/>
        </p:nvSpPr>
        <p:spPr>
          <a:xfrm>
            <a:off x="342969" y="5656768"/>
            <a:ext cx="3928005" cy="830997"/>
          </a:xfrm>
          <a:prstGeom prst="rect">
            <a:avLst/>
          </a:prstGeom>
          <a:noFill/>
        </p:spPr>
        <p:txBody>
          <a:bodyPr wrap="square" rtlCol="0">
            <a:spAutoFit/>
          </a:bodyPr>
          <a:lstStyle/>
          <a:p>
            <a:r>
              <a:rPr lang="en-US" sz="2400" dirty="0"/>
              <a:t>New York Fern </a:t>
            </a:r>
          </a:p>
          <a:p>
            <a:r>
              <a:rPr lang="en-US" sz="2400" dirty="0"/>
              <a:t>(</a:t>
            </a:r>
            <a:r>
              <a:rPr lang="en-US" sz="2400" i="1" dirty="0" err="1"/>
              <a:t>Thelypteris</a:t>
            </a:r>
            <a:r>
              <a:rPr lang="en-US" sz="2400" i="1" dirty="0"/>
              <a:t> </a:t>
            </a:r>
            <a:r>
              <a:rPr lang="en-US" sz="2400" i="1" dirty="0" err="1"/>
              <a:t>noveboracensis</a:t>
            </a:r>
            <a:r>
              <a:rPr lang="en-US" sz="2400" dirty="0"/>
              <a:t>)</a:t>
            </a:r>
            <a:endParaRPr lang="en-US" sz="2400" i="1" dirty="0"/>
          </a:p>
        </p:txBody>
      </p:sp>
      <p:sp>
        <p:nvSpPr>
          <p:cNvPr id="12" name="TextBox 11">
            <a:extLst>
              <a:ext uri="{FF2B5EF4-FFF2-40B4-BE49-F238E27FC236}">
                <a16:creationId xmlns:a16="http://schemas.microsoft.com/office/drawing/2014/main" id="{E63FD4E4-7B54-4D5A-955B-29BB92D29901}"/>
              </a:ext>
            </a:extLst>
          </p:cNvPr>
          <p:cNvSpPr txBox="1"/>
          <p:nvPr/>
        </p:nvSpPr>
        <p:spPr>
          <a:xfrm rot="5400000">
            <a:off x="-593283" y="2233436"/>
            <a:ext cx="2151106" cy="230832"/>
          </a:xfrm>
          <a:prstGeom prst="rect">
            <a:avLst/>
          </a:prstGeom>
          <a:noFill/>
        </p:spPr>
        <p:txBody>
          <a:bodyPr wrap="square" rtlCol="0">
            <a:spAutoFit/>
          </a:bodyPr>
          <a:lstStyle/>
          <a:p>
            <a:r>
              <a:rPr lang="en-US" sz="900" dirty="0"/>
              <a:t>Photo: V. Klocko</a:t>
            </a:r>
          </a:p>
        </p:txBody>
      </p:sp>
      <p:pic>
        <p:nvPicPr>
          <p:cNvPr id="5" name="Picture 4">
            <a:extLst>
              <a:ext uri="{FF2B5EF4-FFF2-40B4-BE49-F238E27FC236}">
                <a16:creationId xmlns:a16="http://schemas.microsoft.com/office/drawing/2014/main" id="{40F77FB8-350B-46FC-9773-8D7E463212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9094" y="306529"/>
            <a:ext cx="3200400" cy="2133600"/>
          </a:xfrm>
          <a:prstGeom prst="rect">
            <a:avLst/>
          </a:prstGeom>
        </p:spPr>
      </p:pic>
    </p:spTree>
    <p:extLst>
      <p:ext uri="{BB962C8B-B14F-4D97-AF65-F5344CB8AC3E}">
        <p14:creationId xmlns:p14="http://schemas.microsoft.com/office/powerpoint/2010/main" val="837896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3D9C69-19F5-4013-9497-54EEDAC8A0D0}"/>
              </a:ext>
            </a:extLst>
          </p:cNvPr>
          <p:cNvSpPr/>
          <p:nvPr/>
        </p:nvSpPr>
        <p:spPr>
          <a:xfrm>
            <a:off x="7637803" y="3429000"/>
            <a:ext cx="3229730" cy="830997"/>
          </a:xfrm>
          <a:prstGeom prst="rect">
            <a:avLst/>
          </a:prstGeom>
        </p:spPr>
        <p:txBody>
          <a:bodyPr wrap="square">
            <a:spAutoFit/>
          </a:bodyPr>
          <a:lstStyle/>
          <a:p>
            <a:r>
              <a:rPr lang="en-US" sz="2400" dirty="0"/>
              <a:t>Marsh Fern </a:t>
            </a:r>
          </a:p>
          <a:p>
            <a:r>
              <a:rPr lang="en-US" sz="2400" dirty="0"/>
              <a:t>(</a:t>
            </a:r>
            <a:r>
              <a:rPr lang="en-US" sz="2400" i="1" dirty="0" err="1"/>
              <a:t>Thelypteris</a:t>
            </a:r>
            <a:r>
              <a:rPr lang="en-US" sz="2400" i="1" dirty="0"/>
              <a:t> palustris</a:t>
            </a:r>
            <a:r>
              <a:rPr lang="en-US" sz="2400" dirty="0"/>
              <a:t>)</a:t>
            </a:r>
          </a:p>
        </p:txBody>
      </p:sp>
      <p:sp>
        <p:nvSpPr>
          <p:cNvPr id="3" name="Rectangle 2">
            <a:extLst>
              <a:ext uri="{FF2B5EF4-FFF2-40B4-BE49-F238E27FC236}">
                <a16:creationId xmlns:a16="http://schemas.microsoft.com/office/drawing/2014/main" id="{FC02E806-9635-4BE5-BEEE-80559BDACB86}"/>
              </a:ext>
            </a:extLst>
          </p:cNvPr>
          <p:cNvSpPr/>
          <p:nvPr/>
        </p:nvSpPr>
        <p:spPr>
          <a:xfrm>
            <a:off x="680626" y="3644413"/>
            <a:ext cx="2563506" cy="1200329"/>
          </a:xfrm>
          <a:prstGeom prst="rect">
            <a:avLst/>
          </a:prstGeom>
        </p:spPr>
        <p:txBody>
          <a:bodyPr wrap="square">
            <a:spAutoFit/>
          </a:bodyPr>
          <a:lstStyle/>
          <a:p>
            <a:r>
              <a:rPr lang="en-US" sz="2400" dirty="0"/>
              <a:t>Netted Chain Fern </a:t>
            </a:r>
            <a:r>
              <a:rPr lang="en-US" dirty="0"/>
              <a:t>(</a:t>
            </a:r>
            <a:r>
              <a:rPr lang="en-US" sz="2400" i="1" dirty="0"/>
              <a:t>Woodwardia </a:t>
            </a:r>
            <a:r>
              <a:rPr lang="en-US" sz="2400" i="1" dirty="0" err="1"/>
              <a:t>areolata</a:t>
            </a:r>
            <a:r>
              <a:rPr lang="en-US" dirty="0"/>
              <a:t>)</a:t>
            </a:r>
          </a:p>
        </p:txBody>
      </p:sp>
      <p:sp>
        <p:nvSpPr>
          <p:cNvPr id="4" name="Rectangle 3">
            <a:extLst>
              <a:ext uri="{FF2B5EF4-FFF2-40B4-BE49-F238E27FC236}">
                <a16:creationId xmlns:a16="http://schemas.microsoft.com/office/drawing/2014/main" id="{76196EE6-F3DE-41D0-8DBF-1A534875A4CE}"/>
              </a:ext>
            </a:extLst>
          </p:cNvPr>
          <p:cNvSpPr/>
          <p:nvPr/>
        </p:nvSpPr>
        <p:spPr>
          <a:xfrm>
            <a:off x="3156668" y="5414199"/>
            <a:ext cx="6096000" cy="1107996"/>
          </a:xfrm>
          <a:prstGeom prst="rect">
            <a:avLst/>
          </a:prstGeom>
        </p:spPr>
        <p:txBody>
          <a:bodyPr>
            <a:spAutoFit/>
          </a:bodyPr>
          <a:lstStyle/>
          <a:p>
            <a:r>
              <a:rPr lang="it-IT" sz="2400" dirty="0"/>
              <a:t>Virginia Chain Fern </a:t>
            </a:r>
          </a:p>
          <a:p>
            <a:r>
              <a:rPr lang="it-IT" sz="2400" dirty="0"/>
              <a:t>(</a:t>
            </a:r>
            <a:r>
              <a:rPr lang="it-IT" sz="2400" i="1" dirty="0"/>
              <a:t>Woodwardia virginica</a:t>
            </a:r>
            <a:r>
              <a:rPr lang="it-IT" sz="2400" dirty="0"/>
              <a:t>)</a:t>
            </a:r>
          </a:p>
          <a:p>
            <a:endParaRPr lang="it-IT" dirty="0"/>
          </a:p>
        </p:txBody>
      </p:sp>
      <p:pic>
        <p:nvPicPr>
          <p:cNvPr id="5" name="Picture 4">
            <a:extLst>
              <a:ext uri="{FF2B5EF4-FFF2-40B4-BE49-F238E27FC236}">
                <a16:creationId xmlns:a16="http://schemas.microsoft.com/office/drawing/2014/main" id="{A2495446-F400-4509-AD07-C3850CF2235C}"/>
              </a:ext>
            </a:extLst>
          </p:cNvPr>
          <p:cNvPicPr>
            <a:picLocks noChangeAspect="1"/>
          </p:cNvPicPr>
          <p:nvPr/>
        </p:nvPicPr>
        <p:blipFill>
          <a:blip r:embed="rId2"/>
          <a:stretch>
            <a:fillRect/>
          </a:stretch>
        </p:blipFill>
        <p:spPr>
          <a:xfrm>
            <a:off x="6657933" y="293503"/>
            <a:ext cx="4314825" cy="2857500"/>
          </a:xfrm>
          <a:prstGeom prst="rect">
            <a:avLst/>
          </a:prstGeom>
        </p:spPr>
      </p:pic>
      <p:pic>
        <p:nvPicPr>
          <p:cNvPr id="6" name="Picture 5">
            <a:extLst>
              <a:ext uri="{FF2B5EF4-FFF2-40B4-BE49-F238E27FC236}">
                <a16:creationId xmlns:a16="http://schemas.microsoft.com/office/drawing/2014/main" id="{27532D36-F204-4231-B62D-7138F9C3C5CA}"/>
              </a:ext>
            </a:extLst>
          </p:cNvPr>
          <p:cNvPicPr>
            <a:picLocks noChangeAspect="1"/>
          </p:cNvPicPr>
          <p:nvPr/>
        </p:nvPicPr>
        <p:blipFill>
          <a:blip r:embed="rId3"/>
          <a:stretch>
            <a:fillRect/>
          </a:stretch>
        </p:blipFill>
        <p:spPr>
          <a:xfrm>
            <a:off x="1219242" y="672383"/>
            <a:ext cx="1866900" cy="2857500"/>
          </a:xfrm>
          <a:prstGeom prst="rect">
            <a:avLst/>
          </a:prstGeom>
        </p:spPr>
      </p:pic>
      <p:pic>
        <p:nvPicPr>
          <p:cNvPr id="7" name="Picture 6">
            <a:extLst>
              <a:ext uri="{FF2B5EF4-FFF2-40B4-BE49-F238E27FC236}">
                <a16:creationId xmlns:a16="http://schemas.microsoft.com/office/drawing/2014/main" id="{286A2D64-583C-4088-B0A7-8C133C29AEA3}"/>
              </a:ext>
            </a:extLst>
          </p:cNvPr>
          <p:cNvPicPr>
            <a:picLocks noChangeAspect="1"/>
          </p:cNvPicPr>
          <p:nvPr/>
        </p:nvPicPr>
        <p:blipFill>
          <a:blip r:embed="rId4"/>
          <a:stretch>
            <a:fillRect/>
          </a:stretch>
        </p:blipFill>
        <p:spPr>
          <a:xfrm>
            <a:off x="3835717" y="2101133"/>
            <a:ext cx="2072640" cy="3108960"/>
          </a:xfrm>
          <a:prstGeom prst="rect">
            <a:avLst/>
          </a:prstGeom>
        </p:spPr>
      </p:pic>
      <p:sp>
        <p:nvSpPr>
          <p:cNvPr id="8" name="Rectangle 7">
            <a:extLst>
              <a:ext uri="{FF2B5EF4-FFF2-40B4-BE49-F238E27FC236}">
                <a16:creationId xmlns:a16="http://schemas.microsoft.com/office/drawing/2014/main" id="{61D8B674-D6E4-4221-85E9-E7887908AD92}"/>
              </a:ext>
            </a:extLst>
          </p:cNvPr>
          <p:cNvSpPr/>
          <p:nvPr/>
        </p:nvSpPr>
        <p:spPr>
          <a:xfrm>
            <a:off x="882023" y="6060530"/>
            <a:ext cx="1358064" cy="230832"/>
          </a:xfrm>
          <a:prstGeom prst="rect">
            <a:avLst/>
          </a:prstGeom>
        </p:spPr>
        <p:txBody>
          <a:bodyPr wrap="none">
            <a:spAutoFit/>
          </a:bodyPr>
          <a:lstStyle/>
          <a:p>
            <a:r>
              <a:rPr lang="en-US" sz="900" dirty="0"/>
              <a:t>Source: USFWS pg. 11-13</a:t>
            </a:r>
          </a:p>
        </p:txBody>
      </p:sp>
    </p:spTree>
    <p:extLst>
      <p:ext uri="{BB962C8B-B14F-4D97-AF65-F5344CB8AC3E}">
        <p14:creationId xmlns:p14="http://schemas.microsoft.com/office/powerpoint/2010/main" val="2170649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0A6A2-EE6C-49CB-BA5D-2FF8D16C90EF}"/>
              </a:ext>
            </a:extLst>
          </p:cNvPr>
          <p:cNvSpPr>
            <a:spLocks noGrp="1"/>
          </p:cNvSpPr>
          <p:nvPr>
            <p:ph type="title"/>
          </p:nvPr>
        </p:nvSpPr>
        <p:spPr/>
        <p:txBody>
          <a:bodyPr>
            <a:normAutofit/>
          </a:bodyPr>
          <a:lstStyle/>
          <a:p>
            <a:pPr algn="ctr"/>
            <a:r>
              <a:rPr lang="en-US" sz="3200" dirty="0">
                <a:latin typeface="+mn-lt"/>
              </a:rPr>
              <a:t>American Dog Violet (</a:t>
            </a:r>
            <a:r>
              <a:rPr lang="en-US" sz="3200" i="1" dirty="0">
                <a:latin typeface="+mn-lt"/>
              </a:rPr>
              <a:t>Viola </a:t>
            </a:r>
            <a:r>
              <a:rPr lang="en-US" sz="3200" i="1" dirty="0" err="1">
                <a:latin typeface="+mn-lt"/>
              </a:rPr>
              <a:t>conspersa</a:t>
            </a:r>
            <a:r>
              <a:rPr lang="en-US" sz="3200" dirty="0">
                <a:latin typeface="+mn-lt"/>
              </a:rPr>
              <a:t>)</a:t>
            </a:r>
          </a:p>
        </p:txBody>
      </p:sp>
      <p:sp>
        <p:nvSpPr>
          <p:cNvPr id="3" name="Rectangle 2">
            <a:extLst>
              <a:ext uri="{FF2B5EF4-FFF2-40B4-BE49-F238E27FC236}">
                <a16:creationId xmlns:a16="http://schemas.microsoft.com/office/drawing/2014/main" id="{080EF699-664F-4A94-93D0-855180FA3F87}"/>
              </a:ext>
            </a:extLst>
          </p:cNvPr>
          <p:cNvSpPr/>
          <p:nvPr/>
        </p:nvSpPr>
        <p:spPr>
          <a:xfrm>
            <a:off x="838200" y="1637282"/>
            <a:ext cx="6096000" cy="2677656"/>
          </a:xfrm>
          <a:prstGeom prst="rect">
            <a:avLst/>
          </a:prstGeom>
        </p:spPr>
        <p:txBody>
          <a:bodyPr>
            <a:spAutoFit/>
          </a:bodyPr>
          <a:lstStyle/>
          <a:p>
            <a:r>
              <a:rPr lang="en-US" sz="2400" dirty="0"/>
              <a:t>Height – 0.5’-1’</a:t>
            </a:r>
          </a:p>
          <a:p>
            <a:r>
              <a:rPr lang="en-US" sz="2400" dirty="0"/>
              <a:t>Flower – Apr.- July pale blue violet</a:t>
            </a:r>
          </a:p>
          <a:p>
            <a:r>
              <a:rPr lang="en-US" sz="2400" dirty="0"/>
              <a:t>Fruit – green capsule</a:t>
            </a:r>
          </a:p>
          <a:p>
            <a:r>
              <a:rPr lang="en-US" sz="2400" dirty="0"/>
              <a:t>Moisture – Moist, wet</a:t>
            </a:r>
          </a:p>
          <a:p>
            <a:r>
              <a:rPr lang="en-US" sz="2400" dirty="0"/>
              <a:t>Region – Mountain, Piedmont, Coastal</a:t>
            </a:r>
          </a:p>
          <a:p>
            <a:r>
              <a:rPr lang="en-US" sz="2400" dirty="0"/>
              <a:t>Woods, swamps, and fields</a:t>
            </a:r>
          </a:p>
          <a:p>
            <a:r>
              <a:rPr lang="en-US" sz="2400" dirty="0"/>
              <a:t>Larval host for fritillary butterflies</a:t>
            </a:r>
          </a:p>
        </p:txBody>
      </p:sp>
      <p:sp>
        <p:nvSpPr>
          <p:cNvPr id="5" name="Rectangle 4">
            <a:extLst>
              <a:ext uri="{FF2B5EF4-FFF2-40B4-BE49-F238E27FC236}">
                <a16:creationId xmlns:a16="http://schemas.microsoft.com/office/drawing/2014/main" id="{7EFD8060-E1DD-42F7-96C4-59AFE3A0DE8A}"/>
              </a:ext>
            </a:extLst>
          </p:cNvPr>
          <p:cNvSpPr/>
          <p:nvPr/>
        </p:nvSpPr>
        <p:spPr>
          <a:xfrm>
            <a:off x="893859" y="5399713"/>
            <a:ext cx="6096000" cy="369332"/>
          </a:xfrm>
          <a:prstGeom prst="rect">
            <a:avLst/>
          </a:prstGeom>
        </p:spPr>
        <p:txBody>
          <a:bodyPr>
            <a:spAutoFit/>
          </a:bodyPr>
          <a:lstStyle/>
          <a:p>
            <a:r>
              <a:rPr lang="en-US" sz="900" dirty="0"/>
              <a:t>USFWS pg. 39</a:t>
            </a:r>
          </a:p>
          <a:p>
            <a:r>
              <a:rPr lang="en-US" sz="900" dirty="0"/>
              <a:t>“The Living Landscape” by Rick Darke and Doug Tallamy, pg. 316-317</a:t>
            </a:r>
          </a:p>
        </p:txBody>
      </p:sp>
      <p:pic>
        <p:nvPicPr>
          <p:cNvPr id="6" name="Picture 5">
            <a:extLst>
              <a:ext uri="{FF2B5EF4-FFF2-40B4-BE49-F238E27FC236}">
                <a16:creationId xmlns:a16="http://schemas.microsoft.com/office/drawing/2014/main" id="{F1F2FAE5-4AA5-4D8A-B949-76EA8C4FFC25}"/>
              </a:ext>
            </a:extLst>
          </p:cNvPr>
          <p:cNvPicPr>
            <a:picLocks noChangeAspect="1"/>
          </p:cNvPicPr>
          <p:nvPr/>
        </p:nvPicPr>
        <p:blipFill>
          <a:blip r:embed="rId2"/>
          <a:stretch>
            <a:fillRect/>
          </a:stretch>
        </p:blipFill>
        <p:spPr>
          <a:xfrm>
            <a:off x="5273470" y="5007961"/>
            <a:ext cx="2011680" cy="1522169"/>
          </a:xfrm>
          <a:prstGeom prst="rect">
            <a:avLst/>
          </a:prstGeom>
        </p:spPr>
      </p:pic>
      <p:sp>
        <p:nvSpPr>
          <p:cNvPr id="7" name="TextBox 6">
            <a:extLst>
              <a:ext uri="{FF2B5EF4-FFF2-40B4-BE49-F238E27FC236}">
                <a16:creationId xmlns:a16="http://schemas.microsoft.com/office/drawing/2014/main" id="{E55368C5-8031-4805-92C8-727E6C34FA80}"/>
              </a:ext>
            </a:extLst>
          </p:cNvPr>
          <p:cNvSpPr txBox="1"/>
          <p:nvPr/>
        </p:nvSpPr>
        <p:spPr>
          <a:xfrm>
            <a:off x="7285150" y="5447486"/>
            <a:ext cx="3758161" cy="461665"/>
          </a:xfrm>
          <a:prstGeom prst="rect">
            <a:avLst/>
          </a:prstGeom>
          <a:noFill/>
        </p:spPr>
        <p:txBody>
          <a:bodyPr wrap="square" rtlCol="0">
            <a:spAutoFit/>
          </a:bodyPr>
          <a:lstStyle/>
          <a:p>
            <a:r>
              <a:rPr lang="en-US" sz="2400" dirty="0"/>
              <a:t>Great Spangled Fritillary </a:t>
            </a:r>
          </a:p>
        </p:txBody>
      </p:sp>
      <p:sp>
        <p:nvSpPr>
          <p:cNvPr id="8" name="TextBox 7">
            <a:extLst>
              <a:ext uri="{FF2B5EF4-FFF2-40B4-BE49-F238E27FC236}">
                <a16:creationId xmlns:a16="http://schemas.microsoft.com/office/drawing/2014/main" id="{8752AE02-8935-4DAA-89A2-4333D32C7501}"/>
              </a:ext>
            </a:extLst>
          </p:cNvPr>
          <p:cNvSpPr txBox="1"/>
          <p:nvPr/>
        </p:nvSpPr>
        <p:spPr>
          <a:xfrm>
            <a:off x="7285150" y="5988808"/>
            <a:ext cx="3544152" cy="230832"/>
          </a:xfrm>
          <a:prstGeom prst="rect">
            <a:avLst/>
          </a:prstGeom>
          <a:noFill/>
        </p:spPr>
        <p:txBody>
          <a:bodyPr wrap="square" rtlCol="0">
            <a:spAutoFit/>
          </a:bodyPr>
          <a:lstStyle/>
          <a:p>
            <a:r>
              <a:rPr lang="en-US" sz="900" dirty="0"/>
              <a:t>Source: Butterflyidentification.com</a:t>
            </a:r>
          </a:p>
        </p:txBody>
      </p:sp>
      <p:pic>
        <p:nvPicPr>
          <p:cNvPr id="9" name="Picture 8">
            <a:extLst>
              <a:ext uri="{FF2B5EF4-FFF2-40B4-BE49-F238E27FC236}">
                <a16:creationId xmlns:a16="http://schemas.microsoft.com/office/drawing/2014/main" id="{08F2A4BC-B720-432F-B81B-5E655D72A9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82172" y="1491728"/>
            <a:ext cx="2468880" cy="2550276"/>
          </a:xfrm>
          <a:prstGeom prst="rect">
            <a:avLst/>
          </a:prstGeom>
        </p:spPr>
      </p:pic>
      <p:pic>
        <p:nvPicPr>
          <p:cNvPr id="10" name="Picture 9">
            <a:extLst>
              <a:ext uri="{FF2B5EF4-FFF2-40B4-BE49-F238E27FC236}">
                <a16:creationId xmlns:a16="http://schemas.microsoft.com/office/drawing/2014/main" id="{545C6887-5AF9-4555-B6B9-2716E40863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77821" y="1822895"/>
            <a:ext cx="2011680" cy="3398109"/>
          </a:xfrm>
          <a:prstGeom prst="rect">
            <a:avLst/>
          </a:prstGeom>
        </p:spPr>
      </p:pic>
      <p:sp>
        <p:nvSpPr>
          <p:cNvPr id="12" name="TextBox 11">
            <a:extLst>
              <a:ext uri="{FF2B5EF4-FFF2-40B4-BE49-F238E27FC236}">
                <a16:creationId xmlns:a16="http://schemas.microsoft.com/office/drawing/2014/main" id="{82F40043-EEF6-4AB7-8352-E7AD23D336CC}"/>
              </a:ext>
            </a:extLst>
          </p:cNvPr>
          <p:cNvSpPr txBox="1"/>
          <p:nvPr/>
        </p:nvSpPr>
        <p:spPr>
          <a:xfrm>
            <a:off x="938641" y="5678319"/>
            <a:ext cx="6097554" cy="230832"/>
          </a:xfrm>
          <a:prstGeom prst="rect">
            <a:avLst/>
          </a:prstGeom>
          <a:noFill/>
        </p:spPr>
        <p:txBody>
          <a:bodyPr wrap="square">
            <a:spAutoFit/>
          </a:bodyPr>
          <a:lstStyle/>
          <a:p>
            <a:r>
              <a:rPr lang="en-US" sz="900" dirty="0"/>
              <a:t>https://www.illinoiswildflowers.info/woodland/plants/dog_violet.htm</a:t>
            </a:r>
          </a:p>
        </p:txBody>
      </p:sp>
    </p:spTree>
    <p:extLst>
      <p:ext uri="{BB962C8B-B14F-4D97-AF65-F5344CB8AC3E}">
        <p14:creationId xmlns:p14="http://schemas.microsoft.com/office/powerpoint/2010/main" val="3030814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BEA41C-2FAD-4876-A3B8-524D14A594FC}"/>
              </a:ext>
            </a:extLst>
          </p:cNvPr>
          <p:cNvSpPr/>
          <p:nvPr/>
        </p:nvSpPr>
        <p:spPr>
          <a:xfrm>
            <a:off x="1112490" y="838254"/>
            <a:ext cx="6562633" cy="3323987"/>
          </a:xfrm>
          <a:prstGeom prst="rect">
            <a:avLst/>
          </a:prstGeom>
        </p:spPr>
        <p:txBody>
          <a:bodyPr wrap="square">
            <a:spAutoFit/>
          </a:bodyPr>
          <a:lstStyle/>
          <a:p>
            <a:r>
              <a:rPr lang="en-US" dirty="0"/>
              <a:t>	</a:t>
            </a:r>
          </a:p>
          <a:p>
            <a:r>
              <a:rPr lang="en-US" sz="2400" dirty="0"/>
              <a:t>Height - 0.0-0.5”</a:t>
            </a:r>
          </a:p>
          <a:p>
            <a:r>
              <a:rPr lang="en-US" sz="2400" dirty="0"/>
              <a:t>Soil Type –clay, loam, sand</a:t>
            </a:r>
          </a:p>
          <a:p>
            <a:r>
              <a:rPr lang="en-US" sz="2400" dirty="0"/>
              <a:t>Light - Part Shade, Dense Shade</a:t>
            </a:r>
          </a:p>
          <a:p>
            <a:r>
              <a:rPr lang="en-US" sz="2400" dirty="0"/>
              <a:t>Moisture – wet, moist	 </a:t>
            </a:r>
          </a:p>
          <a:p>
            <a:r>
              <a:rPr lang="en-US" sz="2400" dirty="0"/>
              <a:t>Native area –Mountain, Piedmont, Coastal</a:t>
            </a:r>
          </a:p>
          <a:p>
            <a:r>
              <a:rPr lang="en-US" sz="2400" dirty="0"/>
              <a:t>Bogs, meadows, swamps	</a:t>
            </a:r>
          </a:p>
          <a:p>
            <a:r>
              <a:rPr lang="en-US" sz="2400" dirty="0"/>
              <a:t>May be used by migratory birds and shelter for 	small animals</a:t>
            </a:r>
          </a:p>
        </p:txBody>
      </p:sp>
      <p:sp>
        <p:nvSpPr>
          <p:cNvPr id="4" name="Rectangle 3">
            <a:extLst>
              <a:ext uri="{FF2B5EF4-FFF2-40B4-BE49-F238E27FC236}">
                <a16:creationId xmlns:a16="http://schemas.microsoft.com/office/drawing/2014/main" id="{586F1604-1D1C-4F16-837E-13851C2E1E3E}"/>
              </a:ext>
            </a:extLst>
          </p:cNvPr>
          <p:cNvSpPr/>
          <p:nvPr/>
        </p:nvSpPr>
        <p:spPr>
          <a:xfrm>
            <a:off x="1112490" y="4042442"/>
            <a:ext cx="6096000" cy="2215991"/>
          </a:xfrm>
          <a:prstGeom prst="rect">
            <a:avLst/>
          </a:prstGeom>
        </p:spPr>
        <p:txBody>
          <a:bodyPr>
            <a:spAutoFit/>
          </a:bodyPr>
          <a:lstStyle/>
          <a:p>
            <a:r>
              <a:rPr lang="en-US" sz="2400" dirty="0"/>
              <a:t>Deciduous</a:t>
            </a:r>
          </a:p>
          <a:p>
            <a:r>
              <a:rPr lang="en-US" sz="2400" dirty="0"/>
              <a:t>Flowers –pale purple</a:t>
            </a:r>
          </a:p>
          <a:p>
            <a:r>
              <a:rPr lang="en-US" sz="2400" dirty="0"/>
              <a:t>Bloom time – Apr.- June	</a:t>
            </a:r>
          </a:p>
          <a:p>
            <a:r>
              <a:rPr lang="en-US" sz="2400" dirty="0"/>
              <a:t>Self -sows; can become a nuisance</a:t>
            </a:r>
          </a:p>
          <a:p>
            <a:r>
              <a:rPr lang="en-US" sz="2400" dirty="0"/>
              <a:t>Green fruit capsule</a:t>
            </a:r>
          </a:p>
          <a:p>
            <a:endParaRPr lang="en-US" dirty="0"/>
          </a:p>
        </p:txBody>
      </p:sp>
      <p:sp>
        <p:nvSpPr>
          <p:cNvPr id="6" name="TextBox 5">
            <a:extLst>
              <a:ext uri="{FF2B5EF4-FFF2-40B4-BE49-F238E27FC236}">
                <a16:creationId xmlns:a16="http://schemas.microsoft.com/office/drawing/2014/main" id="{5C256C15-E0CB-48F4-8AC9-3C2EEEFE0324}"/>
              </a:ext>
            </a:extLst>
          </p:cNvPr>
          <p:cNvSpPr txBox="1"/>
          <p:nvPr/>
        </p:nvSpPr>
        <p:spPr>
          <a:xfrm>
            <a:off x="3735421" y="457200"/>
            <a:ext cx="5933873" cy="584775"/>
          </a:xfrm>
          <a:prstGeom prst="rect">
            <a:avLst/>
          </a:prstGeom>
          <a:noFill/>
        </p:spPr>
        <p:txBody>
          <a:bodyPr wrap="square" rtlCol="0">
            <a:spAutoFit/>
          </a:bodyPr>
          <a:lstStyle/>
          <a:p>
            <a:r>
              <a:rPr lang="en-US" sz="3200" dirty="0"/>
              <a:t>Marsh Blue Violet (</a:t>
            </a:r>
            <a:r>
              <a:rPr lang="en-US" sz="3200" i="1" dirty="0"/>
              <a:t>Viola cucullate</a:t>
            </a:r>
            <a:r>
              <a:rPr lang="en-US" sz="3200" dirty="0"/>
              <a:t>)</a:t>
            </a:r>
          </a:p>
        </p:txBody>
      </p:sp>
      <p:sp>
        <p:nvSpPr>
          <p:cNvPr id="8" name="TextBox 7">
            <a:extLst>
              <a:ext uri="{FF2B5EF4-FFF2-40B4-BE49-F238E27FC236}">
                <a16:creationId xmlns:a16="http://schemas.microsoft.com/office/drawing/2014/main" id="{DF21203D-566F-4AAA-AF1D-461CE7620AC3}"/>
              </a:ext>
            </a:extLst>
          </p:cNvPr>
          <p:cNvSpPr txBox="1"/>
          <p:nvPr/>
        </p:nvSpPr>
        <p:spPr>
          <a:xfrm>
            <a:off x="7208490" y="5712129"/>
            <a:ext cx="3187209" cy="369332"/>
          </a:xfrm>
          <a:prstGeom prst="rect">
            <a:avLst/>
          </a:prstGeom>
          <a:noFill/>
        </p:spPr>
        <p:txBody>
          <a:bodyPr wrap="square" rtlCol="0">
            <a:spAutoFit/>
          </a:bodyPr>
          <a:lstStyle/>
          <a:p>
            <a:r>
              <a:rPr lang="en-US" sz="900" dirty="0"/>
              <a:t>USFWS pg. 39</a:t>
            </a:r>
          </a:p>
          <a:p>
            <a:r>
              <a:rPr lang="en-US" sz="900" dirty="0"/>
              <a:t>Photo: wildflower.org Thomas L. Muller</a:t>
            </a:r>
          </a:p>
        </p:txBody>
      </p:sp>
      <p:pic>
        <p:nvPicPr>
          <p:cNvPr id="5" name="Picture 4">
            <a:extLst>
              <a:ext uri="{FF2B5EF4-FFF2-40B4-BE49-F238E27FC236}">
                <a16:creationId xmlns:a16="http://schemas.microsoft.com/office/drawing/2014/main" id="{3C2C8235-6EF9-439D-BAE4-0DF2C144CA6D}"/>
              </a:ext>
            </a:extLst>
          </p:cNvPr>
          <p:cNvPicPr>
            <a:picLocks noChangeAspect="1"/>
          </p:cNvPicPr>
          <p:nvPr/>
        </p:nvPicPr>
        <p:blipFill>
          <a:blip r:embed="rId2"/>
          <a:stretch>
            <a:fillRect/>
          </a:stretch>
        </p:blipFill>
        <p:spPr>
          <a:xfrm>
            <a:off x="7408506" y="2052958"/>
            <a:ext cx="4023360" cy="3017520"/>
          </a:xfrm>
          <a:prstGeom prst="rect">
            <a:avLst/>
          </a:prstGeom>
        </p:spPr>
      </p:pic>
    </p:spTree>
    <p:extLst>
      <p:ext uri="{BB962C8B-B14F-4D97-AF65-F5344CB8AC3E}">
        <p14:creationId xmlns:p14="http://schemas.microsoft.com/office/powerpoint/2010/main" val="1677921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4A7241-9F43-48E6-983F-7BB8700D3D18}"/>
              </a:ext>
            </a:extLst>
          </p:cNvPr>
          <p:cNvSpPr txBox="1"/>
          <p:nvPr/>
        </p:nvSpPr>
        <p:spPr>
          <a:xfrm>
            <a:off x="3156667" y="675862"/>
            <a:ext cx="6496213" cy="769441"/>
          </a:xfrm>
          <a:prstGeom prst="rect">
            <a:avLst/>
          </a:prstGeom>
          <a:noFill/>
        </p:spPr>
        <p:txBody>
          <a:bodyPr wrap="square" rtlCol="0">
            <a:spAutoFit/>
          </a:bodyPr>
          <a:lstStyle/>
          <a:p>
            <a:r>
              <a:rPr lang="en-US" sz="4400" dirty="0"/>
              <a:t>Part Shade with Moist Soil</a:t>
            </a:r>
          </a:p>
        </p:txBody>
      </p:sp>
      <p:sp>
        <p:nvSpPr>
          <p:cNvPr id="4" name="TextBox 3">
            <a:extLst>
              <a:ext uri="{FF2B5EF4-FFF2-40B4-BE49-F238E27FC236}">
                <a16:creationId xmlns:a16="http://schemas.microsoft.com/office/drawing/2014/main" id="{C1F62273-6670-41A4-B942-B3FE9169654D}"/>
              </a:ext>
            </a:extLst>
          </p:cNvPr>
          <p:cNvSpPr txBox="1"/>
          <p:nvPr/>
        </p:nvSpPr>
        <p:spPr>
          <a:xfrm flipH="1">
            <a:off x="930300" y="4206240"/>
            <a:ext cx="8722581" cy="1077218"/>
          </a:xfrm>
          <a:prstGeom prst="rect">
            <a:avLst/>
          </a:prstGeom>
          <a:noFill/>
        </p:spPr>
        <p:txBody>
          <a:bodyPr wrap="square" rtlCol="0">
            <a:spAutoFit/>
          </a:bodyPr>
          <a:lstStyle/>
          <a:p>
            <a:pPr marL="571500" indent="-571500">
              <a:buFont typeface="Arial" panose="020B0604020202020204" pitchFamily="34" charset="0"/>
              <a:buChar char="•"/>
            </a:pPr>
            <a:r>
              <a:rPr lang="en-US" sz="3200" dirty="0"/>
              <a:t>Soil is moist and may be damp and occasionally saturated</a:t>
            </a:r>
          </a:p>
        </p:txBody>
      </p:sp>
      <p:sp>
        <p:nvSpPr>
          <p:cNvPr id="5" name="TextBox 4">
            <a:extLst>
              <a:ext uri="{FF2B5EF4-FFF2-40B4-BE49-F238E27FC236}">
                <a16:creationId xmlns:a16="http://schemas.microsoft.com/office/drawing/2014/main" id="{A5411A0F-6A0E-4B7D-8253-779F65C7432D}"/>
              </a:ext>
            </a:extLst>
          </p:cNvPr>
          <p:cNvSpPr txBox="1"/>
          <p:nvPr/>
        </p:nvSpPr>
        <p:spPr>
          <a:xfrm>
            <a:off x="846325" y="2213136"/>
            <a:ext cx="9318931" cy="1077218"/>
          </a:xfrm>
          <a:prstGeom prst="rect">
            <a:avLst/>
          </a:prstGeom>
          <a:noFill/>
        </p:spPr>
        <p:txBody>
          <a:bodyPr wrap="square" rtlCol="0">
            <a:spAutoFit/>
          </a:bodyPr>
          <a:lstStyle/>
          <a:p>
            <a:pPr marL="571500" indent="-571500">
              <a:buFont typeface="Arial" panose="020B0604020202020204" pitchFamily="34" charset="0"/>
              <a:buChar char="•"/>
            </a:pPr>
            <a:r>
              <a:rPr lang="en-US" sz="3200" dirty="0"/>
              <a:t>Site receives three to six hours of sunlight. Consider deciduous trees when assessing light.</a:t>
            </a:r>
          </a:p>
        </p:txBody>
      </p:sp>
    </p:spTree>
    <p:extLst>
      <p:ext uri="{BB962C8B-B14F-4D97-AF65-F5344CB8AC3E}">
        <p14:creationId xmlns:p14="http://schemas.microsoft.com/office/powerpoint/2010/main" val="4225140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B68D05-B737-4E73-816C-7A350517F47D}"/>
              </a:ext>
            </a:extLst>
          </p:cNvPr>
          <p:cNvSpPr/>
          <p:nvPr/>
        </p:nvSpPr>
        <p:spPr>
          <a:xfrm>
            <a:off x="771930" y="1724473"/>
            <a:ext cx="6096000" cy="4154984"/>
          </a:xfrm>
          <a:prstGeom prst="rect">
            <a:avLst/>
          </a:prstGeom>
        </p:spPr>
        <p:txBody>
          <a:bodyPr>
            <a:spAutoFit/>
          </a:bodyPr>
          <a:lstStyle/>
          <a:p>
            <a:r>
              <a:rPr lang="en-US" sz="2400" dirty="0"/>
              <a:t>Height and Width -0.5’ -1.0’</a:t>
            </a:r>
          </a:p>
          <a:p>
            <a:r>
              <a:rPr lang="en-US" sz="2400" dirty="0"/>
              <a:t>Soil Type –clay, loam, sand</a:t>
            </a:r>
          </a:p>
          <a:p>
            <a:r>
              <a:rPr lang="en-US" sz="2400" dirty="0"/>
              <a:t>Light - Sun, Part Shade, Dense Shade</a:t>
            </a:r>
          </a:p>
          <a:p>
            <a:r>
              <a:rPr lang="en-US" sz="2400" dirty="0"/>
              <a:t>Moisture –moist, dry </a:t>
            </a:r>
          </a:p>
          <a:p>
            <a:r>
              <a:rPr lang="en-US" sz="2400" dirty="0"/>
              <a:t>Native area –Mountain, Piedmont, Coastal</a:t>
            </a:r>
          </a:p>
          <a:p>
            <a:r>
              <a:rPr lang="en-US" sz="2400" dirty="0"/>
              <a:t>Pollinators – food for early pollinators	</a:t>
            </a:r>
          </a:p>
          <a:p>
            <a:r>
              <a:rPr lang="en-US" sz="2400" dirty="0"/>
              <a:t>Shelter for wildlife</a:t>
            </a:r>
          </a:p>
          <a:p>
            <a:r>
              <a:rPr lang="en-US" sz="2400" dirty="0"/>
              <a:t>Growth Characteristics – open woods on 	limestone, rocky open woods</a:t>
            </a:r>
          </a:p>
          <a:p>
            <a:r>
              <a:rPr lang="en-US" sz="2400" dirty="0"/>
              <a:t>Deciduous</a:t>
            </a:r>
          </a:p>
          <a:p>
            <a:r>
              <a:rPr lang="en-US" sz="2400" dirty="0"/>
              <a:t>Yellow Flowers March - June</a:t>
            </a:r>
          </a:p>
        </p:txBody>
      </p:sp>
      <p:sp>
        <p:nvSpPr>
          <p:cNvPr id="5" name="TextBox 4">
            <a:extLst>
              <a:ext uri="{FF2B5EF4-FFF2-40B4-BE49-F238E27FC236}">
                <a16:creationId xmlns:a16="http://schemas.microsoft.com/office/drawing/2014/main" id="{C5E2CAEE-AC23-4DFD-8AA3-0B5B84FCBCCB}"/>
              </a:ext>
            </a:extLst>
          </p:cNvPr>
          <p:cNvSpPr txBox="1"/>
          <p:nvPr/>
        </p:nvSpPr>
        <p:spPr>
          <a:xfrm>
            <a:off x="2331116" y="440014"/>
            <a:ext cx="7755275" cy="584775"/>
          </a:xfrm>
          <a:prstGeom prst="rect">
            <a:avLst/>
          </a:prstGeom>
          <a:noFill/>
        </p:spPr>
        <p:txBody>
          <a:bodyPr wrap="square" rtlCol="0">
            <a:spAutoFit/>
          </a:bodyPr>
          <a:lstStyle/>
          <a:p>
            <a:r>
              <a:rPr lang="en-US" sz="3200" dirty="0"/>
              <a:t>Green and Gold (</a:t>
            </a:r>
            <a:r>
              <a:rPr lang="en-US" sz="3200" i="1" dirty="0" err="1"/>
              <a:t>Chrysagnum</a:t>
            </a:r>
            <a:r>
              <a:rPr lang="en-US" sz="3200" i="1" dirty="0"/>
              <a:t> </a:t>
            </a:r>
            <a:r>
              <a:rPr lang="en-US" sz="3200" i="1" dirty="0" err="1"/>
              <a:t>virginianum</a:t>
            </a:r>
            <a:r>
              <a:rPr lang="en-US" sz="3200" dirty="0"/>
              <a:t>)</a:t>
            </a:r>
          </a:p>
        </p:txBody>
      </p:sp>
      <p:sp>
        <p:nvSpPr>
          <p:cNvPr id="7" name="TextBox 6">
            <a:extLst>
              <a:ext uri="{FF2B5EF4-FFF2-40B4-BE49-F238E27FC236}">
                <a16:creationId xmlns:a16="http://schemas.microsoft.com/office/drawing/2014/main" id="{00FF71A8-2BDA-47F8-875E-907383A2EB57}"/>
              </a:ext>
            </a:extLst>
          </p:cNvPr>
          <p:cNvSpPr txBox="1"/>
          <p:nvPr/>
        </p:nvSpPr>
        <p:spPr>
          <a:xfrm>
            <a:off x="6096000" y="5728706"/>
            <a:ext cx="5797686" cy="507831"/>
          </a:xfrm>
          <a:prstGeom prst="rect">
            <a:avLst/>
          </a:prstGeom>
          <a:noFill/>
        </p:spPr>
        <p:txBody>
          <a:bodyPr wrap="square" rtlCol="0">
            <a:spAutoFit/>
          </a:bodyPr>
          <a:lstStyle/>
          <a:p>
            <a:r>
              <a:rPr lang="en-US" sz="900" dirty="0"/>
              <a:t>Sources: USFWS pg.21</a:t>
            </a:r>
          </a:p>
          <a:p>
            <a:r>
              <a:rPr lang="en-US" sz="900" dirty="0"/>
              <a:t>                 “The Living Landscape” by Rick Darke and Doug Tallamy, pg. 306-307</a:t>
            </a:r>
          </a:p>
          <a:p>
            <a:r>
              <a:rPr lang="en-US" sz="900" dirty="0" err="1"/>
              <a:t>Photo:https</a:t>
            </a:r>
            <a:r>
              <a:rPr lang="en-US" sz="900" dirty="0"/>
              <a:t>://plants.ces.ncsu.edu/plants/</a:t>
            </a:r>
            <a:r>
              <a:rPr lang="en-US" sz="900" dirty="0" err="1"/>
              <a:t>chrysogonum</a:t>
            </a:r>
            <a:r>
              <a:rPr lang="en-US" sz="900" dirty="0"/>
              <a:t>-virginianum</a:t>
            </a:r>
          </a:p>
        </p:txBody>
      </p:sp>
      <p:pic>
        <p:nvPicPr>
          <p:cNvPr id="2" name="Picture 1">
            <a:extLst>
              <a:ext uri="{FF2B5EF4-FFF2-40B4-BE49-F238E27FC236}">
                <a16:creationId xmlns:a16="http://schemas.microsoft.com/office/drawing/2014/main" id="{858848B0-AC38-482E-97B2-2A6CC971CD98}"/>
              </a:ext>
            </a:extLst>
          </p:cNvPr>
          <p:cNvPicPr>
            <a:picLocks noChangeAspect="1"/>
          </p:cNvPicPr>
          <p:nvPr/>
        </p:nvPicPr>
        <p:blipFill>
          <a:blip r:embed="rId3"/>
          <a:stretch>
            <a:fillRect/>
          </a:stretch>
        </p:blipFill>
        <p:spPr>
          <a:xfrm>
            <a:off x="8971490" y="1358062"/>
            <a:ext cx="2772284" cy="3749040"/>
          </a:xfrm>
          <a:prstGeom prst="rect">
            <a:avLst/>
          </a:prstGeom>
        </p:spPr>
      </p:pic>
      <p:pic>
        <p:nvPicPr>
          <p:cNvPr id="4" name="Picture 3">
            <a:extLst>
              <a:ext uri="{FF2B5EF4-FFF2-40B4-BE49-F238E27FC236}">
                <a16:creationId xmlns:a16="http://schemas.microsoft.com/office/drawing/2014/main" id="{0F2607F9-0476-440A-98F1-2A8AD9250ECB}"/>
              </a:ext>
            </a:extLst>
          </p:cNvPr>
          <p:cNvPicPr>
            <a:picLocks noChangeAspect="1"/>
          </p:cNvPicPr>
          <p:nvPr/>
        </p:nvPicPr>
        <p:blipFill>
          <a:blip r:embed="rId4"/>
          <a:stretch>
            <a:fillRect/>
          </a:stretch>
        </p:blipFill>
        <p:spPr>
          <a:xfrm>
            <a:off x="6292876" y="3708616"/>
            <a:ext cx="2466975" cy="1847850"/>
          </a:xfrm>
          <a:prstGeom prst="rect">
            <a:avLst/>
          </a:prstGeom>
        </p:spPr>
      </p:pic>
      <p:sp>
        <p:nvSpPr>
          <p:cNvPr id="8" name="TextBox 7">
            <a:extLst>
              <a:ext uri="{FF2B5EF4-FFF2-40B4-BE49-F238E27FC236}">
                <a16:creationId xmlns:a16="http://schemas.microsoft.com/office/drawing/2014/main" id="{DCEF272C-6280-4FAB-A04F-BC0D0AA4E89B}"/>
              </a:ext>
            </a:extLst>
          </p:cNvPr>
          <p:cNvSpPr txBox="1"/>
          <p:nvPr/>
        </p:nvSpPr>
        <p:spPr>
          <a:xfrm>
            <a:off x="3048778" y="3244334"/>
            <a:ext cx="6097554" cy="369332"/>
          </a:xfrm>
          <a:prstGeom prst="rect">
            <a:avLst/>
          </a:prstGeom>
          <a:noFill/>
        </p:spPr>
        <p:txBody>
          <a:bodyPr wrap="square">
            <a:spAutoFit/>
          </a:bodyPr>
          <a:lstStyle/>
          <a:p>
            <a:r>
              <a:rPr lang="en-US" dirty="0"/>
              <a:t>7SSH3H</a:t>
            </a:r>
          </a:p>
        </p:txBody>
      </p:sp>
    </p:spTree>
    <p:extLst>
      <p:ext uri="{BB962C8B-B14F-4D97-AF65-F5344CB8AC3E}">
        <p14:creationId xmlns:p14="http://schemas.microsoft.com/office/powerpoint/2010/main" val="1888816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FF2EA9-CA93-4531-8404-5AB2306AA985}"/>
              </a:ext>
            </a:extLst>
          </p:cNvPr>
          <p:cNvSpPr txBox="1"/>
          <p:nvPr/>
        </p:nvSpPr>
        <p:spPr>
          <a:xfrm>
            <a:off x="2171703" y="451689"/>
            <a:ext cx="8974488" cy="584775"/>
          </a:xfrm>
          <a:prstGeom prst="rect">
            <a:avLst/>
          </a:prstGeom>
          <a:noFill/>
        </p:spPr>
        <p:txBody>
          <a:bodyPr wrap="square">
            <a:spAutoFit/>
          </a:bodyPr>
          <a:lstStyle/>
          <a:p>
            <a:r>
              <a:rPr lang="en-US" sz="3200" dirty="0"/>
              <a:t>Round-Lobed Hepatica (</a:t>
            </a:r>
            <a:r>
              <a:rPr lang="en-US" sz="3200" i="1" dirty="0"/>
              <a:t>Hepatica </a:t>
            </a:r>
            <a:r>
              <a:rPr lang="en-US" sz="3200" i="1" dirty="0" err="1"/>
              <a:t>nobilis</a:t>
            </a:r>
            <a:r>
              <a:rPr lang="en-US" sz="3200" i="1" dirty="0"/>
              <a:t> var. </a:t>
            </a:r>
            <a:r>
              <a:rPr lang="en-US" sz="3200" i="1" dirty="0" err="1"/>
              <a:t>obtusa</a:t>
            </a:r>
            <a:r>
              <a:rPr lang="en-US" sz="3200" dirty="0"/>
              <a:t>)</a:t>
            </a:r>
          </a:p>
        </p:txBody>
      </p:sp>
      <p:sp>
        <p:nvSpPr>
          <p:cNvPr id="6" name="TextBox 5">
            <a:extLst>
              <a:ext uri="{FF2B5EF4-FFF2-40B4-BE49-F238E27FC236}">
                <a16:creationId xmlns:a16="http://schemas.microsoft.com/office/drawing/2014/main" id="{6C03D5F7-F47C-4D5D-846D-2B73810D455B}"/>
              </a:ext>
            </a:extLst>
          </p:cNvPr>
          <p:cNvSpPr txBox="1"/>
          <p:nvPr/>
        </p:nvSpPr>
        <p:spPr>
          <a:xfrm>
            <a:off x="208061" y="1170903"/>
            <a:ext cx="6383570" cy="4062651"/>
          </a:xfrm>
          <a:prstGeom prst="rect">
            <a:avLst/>
          </a:prstGeom>
          <a:noFill/>
        </p:spPr>
        <p:txBody>
          <a:bodyPr wrap="square">
            <a:spAutoFit/>
          </a:bodyPr>
          <a:lstStyle/>
          <a:p>
            <a:r>
              <a:rPr lang="en-US" dirty="0"/>
              <a:t>                </a:t>
            </a:r>
            <a:r>
              <a:rPr lang="en-US" sz="2400" dirty="0"/>
              <a:t> Height -  0.5’ – 2’</a:t>
            </a:r>
          </a:p>
          <a:p>
            <a:r>
              <a:rPr lang="en-US" sz="2400" dirty="0"/>
              <a:t>	Soil Type –loam, sand</a:t>
            </a:r>
          </a:p>
          <a:p>
            <a:r>
              <a:rPr lang="en-US" sz="2400" dirty="0"/>
              <a:t>	Light -Part Shade, Dense Shade</a:t>
            </a:r>
          </a:p>
          <a:p>
            <a:r>
              <a:rPr lang="en-US" sz="2400" dirty="0"/>
              <a:t>	Moisture –moist, dry</a:t>
            </a:r>
          </a:p>
          <a:p>
            <a:r>
              <a:rPr lang="en-US" sz="2400" dirty="0"/>
              <a:t>	Native area –Mountain, Piedmont, Coastal</a:t>
            </a:r>
          </a:p>
          <a:p>
            <a:r>
              <a:rPr lang="en-US" sz="2400" dirty="0"/>
              <a:t>	Habitat -dry or rocky woods, dry upland 		slopes</a:t>
            </a:r>
          </a:p>
          <a:p>
            <a:r>
              <a:rPr lang="en-US" sz="2400" dirty="0"/>
              <a:t>	Deciduous</a:t>
            </a:r>
          </a:p>
          <a:p>
            <a:r>
              <a:rPr lang="en-US" sz="2400" dirty="0"/>
              <a:t>	White to lavender flowers – March - June</a:t>
            </a:r>
          </a:p>
          <a:p>
            <a:r>
              <a:rPr lang="en-US" sz="2400" dirty="0"/>
              <a:t>	Fruit capsule</a:t>
            </a:r>
          </a:p>
          <a:p>
            <a:endParaRPr lang="en-US" dirty="0"/>
          </a:p>
        </p:txBody>
      </p:sp>
      <p:sp>
        <p:nvSpPr>
          <p:cNvPr id="8" name="TextBox 7">
            <a:extLst>
              <a:ext uri="{FF2B5EF4-FFF2-40B4-BE49-F238E27FC236}">
                <a16:creationId xmlns:a16="http://schemas.microsoft.com/office/drawing/2014/main" id="{4B48E209-52AD-4C66-9318-84A423321924}"/>
              </a:ext>
            </a:extLst>
          </p:cNvPr>
          <p:cNvSpPr txBox="1"/>
          <p:nvPr/>
        </p:nvSpPr>
        <p:spPr>
          <a:xfrm>
            <a:off x="1033669" y="5502431"/>
            <a:ext cx="2743201" cy="230832"/>
          </a:xfrm>
          <a:prstGeom prst="rect">
            <a:avLst/>
          </a:prstGeom>
          <a:noFill/>
        </p:spPr>
        <p:txBody>
          <a:bodyPr wrap="square" rtlCol="0">
            <a:spAutoFit/>
          </a:bodyPr>
          <a:lstStyle/>
          <a:p>
            <a:r>
              <a:rPr lang="en-US" sz="900" dirty="0"/>
              <a:t>Source: USFWS pg. 25</a:t>
            </a:r>
          </a:p>
        </p:txBody>
      </p:sp>
      <p:pic>
        <p:nvPicPr>
          <p:cNvPr id="2" name="Picture 1">
            <a:extLst>
              <a:ext uri="{FF2B5EF4-FFF2-40B4-BE49-F238E27FC236}">
                <a16:creationId xmlns:a16="http://schemas.microsoft.com/office/drawing/2014/main" id="{C65F1673-5A8A-439E-A265-CB020AF32A2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58947" y="2042544"/>
            <a:ext cx="4971731" cy="3291840"/>
          </a:xfrm>
          <a:prstGeom prst="rect">
            <a:avLst/>
          </a:prstGeom>
        </p:spPr>
      </p:pic>
      <p:sp>
        <p:nvSpPr>
          <p:cNvPr id="5" name="TextBox 4">
            <a:extLst>
              <a:ext uri="{FF2B5EF4-FFF2-40B4-BE49-F238E27FC236}">
                <a16:creationId xmlns:a16="http://schemas.microsoft.com/office/drawing/2014/main" id="{5E918502-F67B-46CC-BAAE-CA2041A6C81C}"/>
              </a:ext>
            </a:extLst>
          </p:cNvPr>
          <p:cNvSpPr txBox="1"/>
          <p:nvPr/>
        </p:nvSpPr>
        <p:spPr>
          <a:xfrm>
            <a:off x="6764693" y="5363931"/>
            <a:ext cx="3489649" cy="369332"/>
          </a:xfrm>
          <a:prstGeom prst="rect">
            <a:avLst/>
          </a:prstGeom>
          <a:noFill/>
        </p:spPr>
        <p:txBody>
          <a:bodyPr wrap="square" rtlCol="0">
            <a:spAutoFit/>
          </a:bodyPr>
          <a:lstStyle/>
          <a:p>
            <a:r>
              <a:rPr lang="en-US" dirty="0"/>
              <a:t> </a:t>
            </a:r>
            <a:r>
              <a:rPr lang="en-US" sz="900" dirty="0"/>
              <a:t>Distant Hill Gardens is licensed under CC BY-NC-SA 2.0 </a:t>
            </a:r>
          </a:p>
        </p:txBody>
      </p:sp>
    </p:spTree>
    <p:extLst>
      <p:ext uri="{BB962C8B-B14F-4D97-AF65-F5344CB8AC3E}">
        <p14:creationId xmlns:p14="http://schemas.microsoft.com/office/powerpoint/2010/main" val="723841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ABD0E5-537A-4FCC-839C-3B1113A19F54}"/>
              </a:ext>
            </a:extLst>
          </p:cNvPr>
          <p:cNvPicPr>
            <a:picLocks noChangeAspect="1"/>
          </p:cNvPicPr>
          <p:nvPr/>
        </p:nvPicPr>
        <p:blipFill>
          <a:blip r:embed="rId2"/>
          <a:stretch>
            <a:fillRect/>
          </a:stretch>
        </p:blipFill>
        <p:spPr>
          <a:xfrm>
            <a:off x="615621" y="581610"/>
            <a:ext cx="10394610" cy="5852160"/>
          </a:xfrm>
          <a:prstGeom prst="rect">
            <a:avLst/>
          </a:prstGeom>
        </p:spPr>
      </p:pic>
    </p:spTree>
    <p:extLst>
      <p:ext uri="{BB962C8B-B14F-4D97-AF65-F5344CB8AC3E}">
        <p14:creationId xmlns:p14="http://schemas.microsoft.com/office/powerpoint/2010/main" val="910499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307F83-8AD3-47E7-9EFD-3B2C7CAFDCCA}"/>
              </a:ext>
            </a:extLst>
          </p:cNvPr>
          <p:cNvSpPr txBox="1"/>
          <p:nvPr/>
        </p:nvSpPr>
        <p:spPr>
          <a:xfrm>
            <a:off x="3532935" y="441661"/>
            <a:ext cx="6094674" cy="584775"/>
          </a:xfrm>
          <a:prstGeom prst="rect">
            <a:avLst/>
          </a:prstGeom>
          <a:noFill/>
        </p:spPr>
        <p:txBody>
          <a:bodyPr wrap="square">
            <a:spAutoFit/>
          </a:bodyPr>
          <a:lstStyle/>
          <a:p>
            <a:r>
              <a:rPr lang="en-US" sz="3200" dirty="0"/>
              <a:t>Straw Lily (</a:t>
            </a:r>
            <a:r>
              <a:rPr lang="en-US" sz="3200" i="1" dirty="0"/>
              <a:t>Uvularia </a:t>
            </a:r>
            <a:r>
              <a:rPr lang="en-US" sz="3200" i="1" dirty="0" err="1"/>
              <a:t>sessilifolia</a:t>
            </a:r>
            <a:r>
              <a:rPr lang="en-US" sz="3200" dirty="0"/>
              <a:t>)</a:t>
            </a:r>
          </a:p>
        </p:txBody>
      </p:sp>
      <p:sp>
        <p:nvSpPr>
          <p:cNvPr id="5" name="TextBox 4">
            <a:extLst>
              <a:ext uri="{FF2B5EF4-FFF2-40B4-BE49-F238E27FC236}">
                <a16:creationId xmlns:a16="http://schemas.microsoft.com/office/drawing/2014/main" id="{1EE77361-3C1C-44E3-AAC3-379CCCC842A4}"/>
              </a:ext>
            </a:extLst>
          </p:cNvPr>
          <p:cNvSpPr txBox="1"/>
          <p:nvPr/>
        </p:nvSpPr>
        <p:spPr>
          <a:xfrm>
            <a:off x="757686" y="1513327"/>
            <a:ext cx="6094674" cy="4062651"/>
          </a:xfrm>
          <a:prstGeom prst="rect">
            <a:avLst/>
          </a:prstGeom>
          <a:noFill/>
        </p:spPr>
        <p:txBody>
          <a:bodyPr wrap="square">
            <a:spAutoFit/>
          </a:bodyPr>
          <a:lstStyle/>
          <a:p>
            <a:r>
              <a:rPr lang="en-US" sz="2400" dirty="0"/>
              <a:t>Height - 0.5’ – 1.0’</a:t>
            </a:r>
          </a:p>
          <a:p>
            <a:r>
              <a:rPr lang="en-US" sz="2400" dirty="0"/>
              <a:t>Soil Type –loam, sand</a:t>
            </a:r>
          </a:p>
          <a:p>
            <a:r>
              <a:rPr lang="en-US" sz="2400" dirty="0"/>
              <a:t>Light - Sun, Part Shade, Dense Shade</a:t>
            </a:r>
          </a:p>
          <a:p>
            <a:r>
              <a:rPr lang="en-US" sz="2400" dirty="0"/>
              <a:t>Moisture –moist, dry</a:t>
            </a:r>
          </a:p>
          <a:p>
            <a:r>
              <a:rPr lang="en-US" sz="2400" dirty="0"/>
              <a:t>Native area –Mountain, Piedmont, Coastal</a:t>
            </a:r>
          </a:p>
          <a:p>
            <a:r>
              <a:rPr lang="en-US" sz="2400" dirty="0"/>
              <a:t>Habitat - dry to moist woodland</a:t>
            </a:r>
          </a:p>
          <a:p>
            <a:r>
              <a:rPr lang="en-US" sz="2400" dirty="0"/>
              <a:t>Deciduous</a:t>
            </a:r>
          </a:p>
          <a:p>
            <a:r>
              <a:rPr lang="en-US" sz="2400" dirty="0"/>
              <a:t>Yellow flowers – May – June</a:t>
            </a:r>
          </a:p>
          <a:p>
            <a:r>
              <a:rPr lang="en-US" sz="2400" dirty="0"/>
              <a:t>Rhizomes can be cooked and eaten, young shoots can be 	substituted for asparagus</a:t>
            </a:r>
          </a:p>
          <a:p>
            <a:endParaRPr lang="en-US" dirty="0"/>
          </a:p>
        </p:txBody>
      </p:sp>
      <p:sp>
        <p:nvSpPr>
          <p:cNvPr id="11" name="TextBox 10">
            <a:extLst>
              <a:ext uri="{FF2B5EF4-FFF2-40B4-BE49-F238E27FC236}">
                <a16:creationId xmlns:a16="http://schemas.microsoft.com/office/drawing/2014/main" id="{F0AEB596-6F89-4C1F-90C3-C06F54E79276}"/>
              </a:ext>
            </a:extLst>
          </p:cNvPr>
          <p:cNvSpPr txBox="1"/>
          <p:nvPr/>
        </p:nvSpPr>
        <p:spPr>
          <a:xfrm>
            <a:off x="644055" y="6062870"/>
            <a:ext cx="3275937" cy="369332"/>
          </a:xfrm>
          <a:prstGeom prst="rect">
            <a:avLst/>
          </a:prstGeom>
          <a:noFill/>
        </p:spPr>
        <p:txBody>
          <a:bodyPr wrap="square" rtlCol="0">
            <a:spAutoFit/>
          </a:bodyPr>
          <a:lstStyle/>
          <a:p>
            <a:r>
              <a:rPr lang="en-US" sz="900" dirty="0"/>
              <a:t>Source: USFWS pg.38</a:t>
            </a:r>
          </a:p>
          <a:p>
            <a:r>
              <a:rPr lang="en-US" sz="900" dirty="0"/>
              <a:t> Photo: Matt Tillett is licensed under CC BY-NC-ND 2.0 </a:t>
            </a:r>
          </a:p>
        </p:txBody>
      </p:sp>
      <p:pic>
        <p:nvPicPr>
          <p:cNvPr id="2" name="Picture 1">
            <a:extLst>
              <a:ext uri="{FF2B5EF4-FFF2-40B4-BE49-F238E27FC236}">
                <a16:creationId xmlns:a16="http://schemas.microsoft.com/office/drawing/2014/main" id="{733BDAC1-9E0D-4194-B25F-149D8F97B5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68101" y="1398106"/>
            <a:ext cx="3108960" cy="4537040"/>
          </a:xfrm>
          <a:prstGeom prst="rect">
            <a:avLst/>
          </a:prstGeom>
        </p:spPr>
      </p:pic>
    </p:spTree>
    <p:extLst>
      <p:ext uri="{BB962C8B-B14F-4D97-AF65-F5344CB8AC3E}">
        <p14:creationId xmlns:p14="http://schemas.microsoft.com/office/powerpoint/2010/main" val="3007805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8A2A4D-FA98-4496-989A-1961F622C288}"/>
              </a:ext>
            </a:extLst>
          </p:cNvPr>
          <p:cNvSpPr txBox="1"/>
          <p:nvPr/>
        </p:nvSpPr>
        <p:spPr>
          <a:xfrm>
            <a:off x="1835285" y="773663"/>
            <a:ext cx="8521430" cy="523220"/>
          </a:xfrm>
          <a:prstGeom prst="rect">
            <a:avLst/>
          </a:prstGeom>
          <a:noFill/>
        </p:spPr>
        <p:txBody>
          <a:bodyPr wrap="square" rtlCol="0">
            <a:spAutoFit/>
          </a:bodyPr>
          <a:lstStyle/>
          <a:p>
            <a:pPr algn="ctr"/>
            <a:endParaRPr lang="en-US" sz="2800" dirty="0"/>
          </a:p>
        </p:txBody>
      </p:sp>
      <p:sp>
        <p:nvSpPr>
          <p:cNvPr id="5" name="TextBox 4">
            <a:extLst>
              <a:ext uri="{FF2B5EF4-FFF2-40B4-BE49-F238E27FC236}">
                <a16:creationId xmlns:a16="http://schemas.microsoft.com/office/drawing/2014/main" id="{F0E670E3-FBDF-4413-9D18-4F3D70DC81DF}"/>
              </a:ext>
            </a:extLst>
          </p:cNvPr>
          <p:cNvSpPr txBox="1"/>
          <p:nvPr/>
        </p:nvSpPr>
        <p:spPr>
          <a:xfrm>
            <a:off x="7650174" y="5362892"/>
            <a:ext cx="3719789" cy="646331"/>
          </a:xfrm>
          <a:prstGeom prst="rect">
            <a:avLst/>
          </a:prstGeom>
          <a:noFill/>
        </p:spPr>
        <p:txBody>
          <a:bodyPr wrap="square" rtlCol="0">
            <a:spAutoFit/>
          </a:bodyPr>
          <a:lstStyle/>
          <a:p>
            <a:r>
              <a:rPr lang="en-US" sz="900" dirty="0"/>
              <a:t>Source: MBG Plant Finder</a:t>
            </a:r>
          </a:p>
          <a:p>
            <a:r>
              <a:rPr lang="en-US" sz="900" dirty="0"/>
              <a:t>               MD Native Plant Society</a:t>
            </a:r>
          </a:p>
          <a:p>
            <a:r>
              <a:rPr lang="en-US" sz="900" dirty="0"/>
              <a:t>               “The Living Landscape” by Rick Darke and Doug Tallamy, pg.353                               Photo:   </a:t>
            </a:r>
            <a:r>
              <a:rPr lang="en-US" sz="900" dirty="0" err="1"/>
              <a:t>OakleyOriginals</a:t>
            </a:r>
            <a:r>
              <a:rPr lang="en-US" sz="900" dirty="0"/>
              <a:t> is licensed under CC BY 2.0 </a:t>
            </a:r>
          </a:p>
        </p:txBody>
      </p:sp>
      <p:sp>
        <p:nvSpPr>
          <p:cNvPr id="8" name="Title 7">
            <a:extLst>
              <a:ext uri="{FF2B5EF4-FFF2-40B4-BE49-F238E27FC236}">
                <a16:creationId xmlns:a16="http://schemas.microsoft.com/office/drawing/2014/main" id="{C5EE1682-47C5-4308-A826-BCB8FB699BE7}"/>
              </a:ext>
            </a:extLst>
          </p:cNvPr>
          <p:cNvSpPr>
            <a:spLocks noGrp="1"/>
          </p:cNvSpPr>
          <p:nvPr>
            <p:ph type="title"/>
          </p:nvPr>
        </p:nvSpPr>
        <p:spPr>
          <a:xfrm>
            <a:off x="1096794" y="495073"/>
            <a:ext cx="10515600" cy="773663"/>
          </a:xfrm>
        </p:spPr>
        <p:txBody>
          <a:bodyPr>
            <a:normAutofit/>
          </a:bodyPr>
          <a:lstStyle/>
          <a:p>
            <a:pPr algn="ctr"/>
            <a:r>
              <a:rPr lang="en-US" sz="3200" dirty="0">
                <a:latin typeface="+mn-lt"/>
              </a:rPr>
              <a:t>Dwarf Crested Iris (</a:t>
            </a:r>
            <a:r>
              <a:rPr lang="en-US" sz="3200" i="1" dirty="0">
                <a:latin typeface="+mn-lt"/>
              </a:rPr>
              <a:t>Iris </a:t>
            </a:r>
            <a:r>
              <a:rPr lang="en-US" sz="3200" i="1" dirty="0" err="1">
                <a:latin typeface="+mn-lt"/>
              </a:rPr>
              <a:t>cristata</a:t>
            </a:r>
            <a:r>
              <a:rPr lang="en-US" sz="3200" dirty="0">
                <a:latin typeface="+mn-lt"/>
              </a:rPr>
              <a:t>)</a:t>
            </a:r>
          </a:p>
        </p:txBody>
      </p:sp>
      <p:sp>
        <p:nvSpPr>
          <p:cNvPr id="9" name="Content Placeholder 8">
            <a:extLst>
              <a:ext uri="{FF2B5EF4-FFF2-40B4-BE49-F238E27FC236}">
                <a16:creationId xmlns:a16="http://schemas.microsoft.com/office/drawing/2014/main" id="{AA023A4D-D7B8-45AB-95C4-D8317F5B90FC}"/>
              </a:ext>
            </a:extLst>
          </p:cNvPr>
          <p:cNvSpPr>
            <a:spLocks noGrp="1"/>
          </p:cNvSpPr>
          <p:nvPr>
            <p:ph idx="1"/>
          </p:nvPr>
        </p:nvSpPr>
        <p:spPr>
          <a:xfrm>
            <a:off x="1109764" y="1677299"/>
            <a:ext cx="5783093" cy="4665136"/>
          </a:xfrm>
        </p:spPr>
        <p:txBody>
          <a:bodyPr>
            <a:normAutofit/>
          </a:bodyPr>
          <a:lstStyle/>
          <a:p>
            <a:pPr marL="0" indent="0">
              <a:buNone/>
            </a:pPr>
            <a:r>
              <a:rPr lang="en-US" sz="2400" dirty="0"/>
              <a:t>Height and Width – 0.5’ - 1’, spread</a:t>
            </a:r>
          </a:p>
          <a:p>
            <a:pPr marL="0" indent="0">
              <a:buNone/>
            </a:pPr>
            <a:r>
              <a:rPr lang="en-US" sz="2400" dirty="0"/>
              <a:t>Soil Type – rocky areas</a:t>
            </a:r>
          </a:p>
          <a:p>
            <a:pPr marL="0" indent="0">
              <a:buNone/>
            </a:pPr>
            <a:r>
              <a:rPr lang="en-US" sz="2400" dirty="0"/>
              <a:t>Light - Part Shade (also sun)</a:t>
            </a:r>
          </a:p>
          <a:p>
            <a:pPr marL="0" indent="0">
              <a:buNone/>
            </a:pPr>
            <a:r>
              <a:rPr lang="en-US" sz="2400" dirty="0"/>
              <a:t>Moisture –moist</a:t>
            </a:r>
          </a:p>
          <a:p>
            <a:pPr marL="0" indent="0">
              <a:buNone/>
            </a:pPr>
            <a:r>
              <a:rPr lang="en-US" sz="2400" dirty="0"/>
              <a:t>Pollinators -early nectar source</a:t>
            </a:r>
          </a:p>
          <a:p>
            <a:pPr marL="0" indent="0">
              <a:buNone/>
            </a:pPr>
            <a:r>
              <a:rPr lang="en-US" sz="2400" dirty="0"/>
              <a:t>Deciduous ground cover spreads to 1’</a:t>
            </a:r>
          </a:p>
          <a:p>
            <a:pPr marL="0" indent="0">
              <a:buNone/>
            </a:pPr>
            <a:r>
              <a:rPr lang="en-US" sz="2400" dirty="0"/>
              <a:t>Blue, white flowers </a:t>
            </a:r>
          </a:p>
          <a:p>
            <a:pPr marL="0" indent="0">
              <a:buNone/>
            </a:pPr>
            <a:r>
              <a:rPr lang="en-US" sz="2400" dirty="0"/>
              <a:t>Bloom time – April - May	 </a:t>
            </a:r>
          </a:p>
          <a:p>
            <a:pPr marL="0" indent="0">
              <a:buNone/>
            </a:pPr>
            <a:r>
              <a:rPr lang="en-US" sz="2400" dirty="0"/>
              <a:t>Tolerates drought, deer resistant</a:t>
            </a:r>
          </a:p>
          <a:p>
            <a:endParaRPr lang="en-US" dirty="0"/>
          </a:p>
        </p:txBody>
      </p:sp>
      <p:pic>
        <p:nvPicPr>
          <p:cNvPr id="2" name="Picture 1">
            <a:extLst>
              <a:ext uri="{FF2B5EF4-FFF2-40B4-BE49-F238E27FC236}">
                <a16:creationId xmlns:a16="http://schemas.microsoft.com/office/drawing/2014/main" id="{CA43399E-BB9F-4B0A-A942-558B07D8B6D2}"/>
              </a:ext>
            </a:extLst>
          </p:cNvPr>
          <p:cNvPicPr>
            <a:picLocks noChangeAspect="1"/>
          </p:cNvPicPr>
          <p:nvPr/>
        </p:nvPicPr>
        <p:blipFill>
          <a:blip r:embed="rId2"/>
          <a:stretch>
            <a:fillRect/>
          </a:stretch>
        </p:blipFill>
        <p:spPr>
          <a:xfrm>
            <a:off x="6493163" y="1575473"/>
            <a:ext cx="4876800" cy="3657600"/>
          </a:xfrm>
          <a:prstGeom prst="rect">
            <a:avLst/>
          </a:prstGeom>
        </p:spPr>
      </p:pic>
    </p:spTree>
    <p:extLst>
      <p:ext uri="{BB962C8B-B14F-4D97-AF65-F5344CB8AC3E}">
        <p14:creationId xmlns:p14="http://schemas.microsoft.com/office/powerpoint/2010/main" val="3122454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53720-3140-4896-8296-1A6533CBF967}"/>
              </a:ext>
            </a:extLst>
          </p:cNvPr>
          <p:cNvSpPr>
            <a:spLocks noGrp="1"/>
          </p:cNvSpPr>
          <p:nvPr>
            <p:ph type="title"/>
          </p:nvPr>
        </p:nvSpPr>
        <p:spPr>
          <a:xfrm>
            <a:off x="408992" y="251927"/>
            <a:ext cx="11374016" cy="1175658"/>
          </a:xfrm>
        </p:spPr>
        <p:txBody>
          <a:bodyPr>
            <a:normAutofit/>
          </a:bodyPr>
          <a:lstStyle/>
          <a:p>
            <a:pPr algn="ctr"/>
            <a:r>
              <a:rPr lang="en-US" sz="3200" dirty="0">
                <a:latin typeface="+mn-lt"/>
              </a:rPr>
              <a:t>Striped Wintergreen, Striped Prince’s Pine</a:t>
            </a:r>
            <a:r>
              <a:rPr lang="en-US" sz="3200" i="1" dirty="0">
                <a:latin typeface="+mn-lt"/>
              </a:rPr>
              <a:t> (</a:t>
            </a:r>
            <a:r>
              <a:rPr lang="en-US" sz="3200" i="1" dirty="0" err="1">
                <a:latin typeface="+mn-lt"/>
              </a:rPr>
              <a:t>Chimaphilia</a:t>
            </a:r>
            <a:r>
              <a:rPr lang="en-US" sz="3200" i="1" dirty="0">
                <a:latin typeface="+mn-lt"/>
              </a:rPr>
              <a:t> </a:t>
            </a:r>
            <a:r>
              <a:rPr lang="en-US" sz="3200" i="1" dirty="0" err="1">
                <a:latin typeface="+mn-lt"/>
              </a:rPr>
              <a:t>maculata</a:t>
            </a:r>
            <a:r>
              <a:rPr lang="en-US" sz="3200" i="1" dirty="0">
                <a:latin typeface="+mn-lt"/>
              </a:rPr>
              <a:t>)</a:t>
            </a:r>
          </a:p>
        </p:txBody>
      </p:sp>
      <p:sp>
        <p:nvSpPr>
          <p:cNvPr id="5" name="TextBox 4">
            <a:extLst>
              <a:ext uri="{FF2B5EF4-FFF2-40B4-BE49-F238E27FC236}">
                <a16:creationId xmlns:a16="http://schemas.microsoft.com/office/drawing/2014/main" id="{523DDF85-22EA-4EAF-A8B3-49DB72472CAE}"/>
              </a:ext>
            </a:extLst>
          </p:cNvPr>
          <p:cNvSpPr txBox="1"/>
          <p:nvPr/>
        </p:nvSpPr>
        <p:spPr>
          <a:xfrm>
            <a:off x="630142" y="1761687"/>
            <a:ext cx="6094674" cy="3046988"/>
          </a:xfrm>
          <a:prstGeom prst="rect">
            <a:avLst/>
          </a:prstGeom>
          <a:noFill/>
        </p:spPr>
        <p:txBody>
          <a:bodyPr wrap="square">
            <a:spAutoFit/>
          </a:bodyPr>
          <a:lstStyle/>
          <a:p>
            <a:r>
              <a:rPr lang="en-US" sz="2400" dirty="0"/>
              <a:t>Height -0.5’</a:t>
            </a:r>
          </a:p>
          <a:p>
            <a:r>
              <a:rPr lang="en-US" sz="2400" dirty="0"/>
              <a:t>Soil Type –clay, loam, sand</a:t>
            </a:r>
          </a:p>
          <a:p>
            <a:r>
              <a:rPr lang="en-US" sz="2400" dirty="0"/>
              <a:t>Light - Part Shade, Dense Shade</a:t>
            </a:r>
          </a:p>
          <a:p>
            <a:r>
              <a:rPr lang="en-US" sz="2400" dirty="0"/>
              <a:t>Moisture – dry</a:t>
            </a:r>
          </a:p>
          <a:p>
            <a:r>
              <a:rPr lang="en-US" sz="2400" dirty="0"/>
              <a:t>Native area –Mountain, Piedmont, Coastal</a:t>
            </a:r>
          </a:p>
          <a:p>
            <a:r>
              <a:rPr lang="en-US" sz="2400" dirty="0"/>
              <a:t>Habitat -acidic woods frequently under pines</a:t>
            </a:r>
          </a:p>
          <a:p>
            <a:r>
              <a:rPr lang="en-US" sz="2400" dirty="0"/>
              <a:t>Deciduous</a:t>
            </a:r>
          </a:p>
          <a:p>
            <a:r>
              <a:rPr lang="en-US" sz="2400" dirty="0"/>
              <a:t>Fragrant white flowers – June - August</a:t>
            </a:r>
          </a:p>
        </p:txBody>
      </p:sp>
      <p:sp>
        <p:nvSpPr>
          <p:cNvPr id="6" name="TextBox 5">
            <a:extLst>
              <a:ext uri="{FF2B5EF4-FFF2-40B4-BE49-F238E27FC236}">
                <a16:creationId xmlns:a16="http://schemas.microsoft.com/office/drawing/2014/main" id="{CC96FA27-B376-498A-BF0B-63C3264BC290}"/>
              </a:ext>
            </a:extLst>
          </p:cNvPr>
          <p:cNvSpPr txBox="1"/>
          <p:nvPr/>
        </p:nvSpPr>
        <p:spPr>
          <a:xfrm>
            <a:off x="838200" y="5880440"/>
            <a:ext cx="3964388" cy="369332"/>
          </a:xfrm>
          <a:prstGeom prst="rect">
            <a:avLst/>
          </a:prstGeom>
          <a:noFill/>
        </p:spPr>
        <p:txBody>
          <a:bodyPr wrap="square" rtlCol="0">
            <a:spAutoFit/>
          </a:bodyPr>
          <a:lstStyle/>
          <a:p>
            <a:r>
              <a:rPr lang="en-US" sz="900" dirty="0"/>
              <a:t>Source: USFWS pg. 21</a:t>
            </a:r>
          </a:p>
          <a:p>
            <a:r>
              <a:rPr lang="en-US" sz="900" dirty="0"/>
              <a:t>               Photo: V. Klocko</a:t>
            </a:r>
          </a:p>
        </p:txBody>
      </p:sp>
      <p:pic>
        <p:nvPicPr>
          <p:cNvPr id="4" name="Picture 3">
            <a:extLst>
              <a:ext uri="{FF2B5EF4-FFF2-40B4-BE49-F238E27FC236}">
                <a16:creationId xmlns:a16="http://schemas.microsoft.com/office/drawing/2014/main" id="{AE69FE15-E324-4607-AE55-C4A2160CA6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08315" y="1555115"/>
            <a:ext cx="3200400" cy="4800600"/>
          </a:xfrm>
          <a:prstGeom prst="rect">
            <a:avLst/>
          </a:prstGeom>
        </p:spPr>
      </p:pic>
    </p:spTree>
    <p:extLst>
      <p:ext uri="{BB962C8B-B14F-4D97-AF65-F5344CB8AC3E}">
        <p14:creationId xmlns:p14="http://schemas.microsoft.com/office/powerpoint/2010/main" val="18905782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6CBED-7DEF-4D24-AAF1-6E2FD02E9FC5}"/>
              </a:ext>
            </a:extLst>
          </p:cNvPr>
          <p:cNvSpPr>
            <a:spLocks noGrp="1"/>
          </p:cNvSpPr>
          <p:nvPr>
            <p:ph type="title"/>
          </p:nvPr>
        </p:nvSpPr>
        <p:spPr>
          <a:xfrm>
            <a:off x="838200" y="189366"/>
            <a:ext cx="10515600" cy="1325563"/>
          </a:xfrm>
        </p:spPr>
        <p:txBody>
          <a:bodyPr>
            <a:normAutofit/>
          </a:bodyPr>
          <a:lstStyle/>
          <a:p>
            <a:pPr algn="ctr"/>
            <a:r>
              <a:rPr lang="en-US" sz="3200" dirty="0">
                <a:latin typeface="+mn-lt"/>
              </a:rPr>
              <a:t>Woodland Phlox (</a:t>
            </a:r>
            <a:r>
              <a:rPr lang="en-US" sz="3200" i="1" dirty="0">
                <a:latin typeface="+mn-lt"/>
              </a:rPr>
              <a:t>Phlox </a:t>
            </a:r>
            <a:r>
              <a:rPr lang="en-US" sz="3200" i="1" dirty="0" err="1">
                <a:latin typeface="+mn-lt"/>
              </a:rPr>
              <a:t>divaricata</a:t>
            </a:r>
            <a:r>
              <a:rPr lang="en-US" sz="3200" dirty="0">
                <a:latin typeface="+mn-lt"/>
              </a:rPr>
              <a:t>)</a:t>
            </a:r>
          </a:p>
        </p:txBody>
      </p:sp>
      <p:sp>
        <p:nvSpPr>
          <p:cNvPr id="4" name="TextBox 3">
            <a:extLst>
              <a:ext uri="{FF2B5EF4-FFF2-40B4-BE49-F238E27FC236}">
                <a16:creationId xmlns:a16="http://schemas.microsoft.com/office/drawing/2014/main" id="{5F9D20CA-BCF1-48D6-91A4-5D0F08D3ED6C}"/>
              </a:ext>
            </a:extLst>
          </p:cNvPr>
          <p:cNvSpPr txBox="1"/>
          <p:nvPr/>
        </p:nvSpPr>
        <p:spPr>
          <a:xfrm>
            <a:off x="461175" y="1213610"/>
            <a:ext cx="5422790" cy="4893647"/>
          </a:xfrm>
          <a:prstGeom prst="rect">
            <a:avLst/>
          </a:prstGeom>
          <a:noFill/>
        </p:spPr>
        <p:txBody>
          <a:bodyPr wrap="square">
            <a:spAutoFit/>
          </a:bodyPr>
          <a:lstStyle/>
          <a:p>
            <a:r>
              <a:rPr lang="en-US" sz="2400" dirty="0"/>
              <a:t>Height – 1.5’</a:t>
            </a:r>
          </a:p>
          <a:p>
            <a:r>
              <a:rPr lang="en-US" sz="2400" dirty="0"/>
              <a:t>Soil Type – pH 5.5 – 7.2, clay, loam</a:t>
            </a:r>
          </a:p>
          <a:p>
            <a:r>
              <a:rPr lang="en-US" sz="2400" dirty="0"/>
              <a:t>Light - Part shade, dense shade</a:t>
            </a:r>
          </a:p>
          <a:p>
            <a:r>
              <a:rPr lang="en-US" sz="2400" dirty="0"/>
              <a:t>Moisture –moist</a:t>
            </a:r>
          </a:p>
          <a:p>
            <a:r>
              <a:rPr lang="en-US" sz="2400" dirty="0"/>
              <a:t>Native area – Mountain, Piedmont,    	Coastal</a:t>
            </a:r>
          </a:p>
          <a:p>
            <a:r>
              <a:rPr lang="en-US" sz="2400" dirty="0"/>
              <a:t>Habitat -rich woods</a:t>
            </a:r>
          </a:p>
          <a:p>
            <a:r>
              <a:rPr lang="en-US" sz="2400" dirty="0"/>
              <a:t>Blue, lavender, and white flowers April-      	June</a:t>
            </a:r>
          </a:p>
          <a:p>
            <a:r>
              <a:rPr lang="en-US" sz="2400" dirty="0"/>
              <a:t>Provides nectar for hummingbird sphinx    	moth</a:t>
            </a:r>
          </a:p>
          <a:p>
            <a:r>
              <a:rPr lang="en-US" sz="2400" dirty="0"/>
              <a:t>Shelter for wildlife</a:t>
            </a:r>
          </a:p>
          <a:p>
            <a:r>
              <a:rPr lang="en-US" sz="2400" dirty="0"/>
              <a:t>Fruit capsule</a:t>
            </a:r>
          </a:p>
        </p:txBody>
      </p:sp>
      <p:pic>
        <p:nvPicPr>
          <p:cNvPr id="6" name="Picture 5">
            <a:extLst>
              <a:ext uri="{FF2B5EF4-FFF2-40B4-BE49-F238E27FC236}">
                <a16:creationId xmlns:a16="http://schemas.microsoft.com/office/drawing/2014/main" id="{DD3A1B2A-B82C-407E-A3C3-A7F62B2B13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69557" y="1590261"/>
            <a:ext cx="6309360" cy="4206240"/>
          </a:xfrm>
          <a:prstGeom prst="rect">
            <a:avLst/>
          </a:prstGeom>
        </p:spPr>
      </p:pic>
      <p:sp>
        <p:nvSpPr>
          <p:cNvPr id="7" name="TextBox 6">
            <a:extLst>
              <a:ext uri="{FF2B5EF4-FFF2-40B4-BE49-F238E27FC236}">
                <a16:creationId xmlns:a16="http://schemas.microsoft.com/office/drawing/2014/main" id="{6C177F45-FB9A-4001-B7B7-08AE57FEC253}"/>
              </a:ext>
            </a:extLst>
          </p:cNvPr>
          <p:cNvSpPr txBox="1"/>
          <p:nvPr/>
        </p:nvSpPr>
        <p:spPr>
          <a:xfrm>
            <a:off x="6096000" y="6027088"/>
            <a:ext cx="2051437" cy="230832"/>
          </a:xfrm>
          <a:prstGeom prst="rect">
            <a:avLst/>
          </a:prstGeom>
          <a:noFill/>
        </p:spPr>
        <p:txBody>
          <a:bodyPr wrap="square" rtlCol="0">
            <a:spAutoFit/>
          </a:bodyPr>
          <a:lstStyle/>
          <a:p>
            <a:r>
              <a:rPr lang="en-US" sz="900" dirty="0"/>
              <a:t>Photo: V. Klocko</a:t>
            </a:r>
          </a:p>
        </p:txBody>
      </p:sp>
      <p:sp>
        <p:nvSpPr>
          <p:cNvPr id="8" name="TextBox 7">
            <a:extLst>
              <a:ext uri="{FF2B5EF4-FFF2-40B4-BE49-F238E27FC236}">
                <a16:creationId xmlns:a16="http://schemas.microsoft.com/office/drawing/2014/main" id="{59328548-BC80-4EFD-8581-A1CDA8805EFA}"/>
              </a:ext>
            </a:extLst>
          </p:cNvPr>
          <p:cNvSpPr txBox="1"/>
          <p:nvPr/>
        </p:nvSpPr>
        <p:spPr>
          <a:xfrm>
            <a:off x="405516" y="6257920"/>
            <a:ext cx="4420925" cy="369332"/>
          </a:xfrm>
          <a:prstGeom prst="rect">
            <a:avLst/>
          </a:prstGeom>
          <a:noFill/>
        </p:spPr>
        <p:txBody>
          <a:bodyPr wrap="square" rtlCol="0">
            <a:spAutoFit/>
          </a:bodyPr>
          <a:lstStyle/>
          <a:p>
            <a:r>
              <a:rPr lang="en-US" sz="900" dirty="0"/>
              <a:t>Source: USFWS pg. 31 </a:t>
            </a:r>
          </a:p>
          <a:p>
            <a:r>
              <a:rPr lang="en-US" sz="900" dirty="0"/>
              <a:t>              “The Living Landscape” by Rick Dark and Doug Tallamy,  pg. 312-313</a:t>
            </a:r>
          </a:p>
        </p:txBody>
      </p:sp>
    </p:spTree>
    <p:extLst>
      <p:ext uri="{BB962C8B-B14F-4D97-AF65-F5344CB8AC3E}">
        <p14:creationId xmlns:p14="http://schemas.microsoft.com/office/powerpoint/2010/main" val="2263529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73D29-BBEB-43C9-8AF9-27D34BF4D4E5}"/>
              </a:ext>
            </a:extLst>
          </p:cNvPr>
          <p:cNvSpPr>
            <a:spLocks noGrp="1"/>
          </p:cNvSpPr>
          <p:nvPr>
            <p:ph type="title"/>
          </p:nvPr>
        </p:nvSpPr>
        <p:spPr>
          <a:xfrm>
            <a:off x="512197" y="190197"/>
            <a:ext cx="10515600" cy="1325563"/>
          </a:xfrm>
        </p:spPr>
        <p:txBody>
          <a:bodyPr>
            <a:normAutofit/>
          </a:bodyPr>
          <a:lstStyle/>
          <a:p>
            <a:pPr algn="ctr"/>
            <a:r>
              <a:rPr lang="en-US" sz="2800" dirty="0">
                <a:latin typeface="+mn-lt"/>
              </a:rPr>
              <a:t>Foamflower (</a:t>
            </a:r>
            <a:r>
              <a:rPr lang="en-US" sz="2800" i="1" dirty="0">
                <a:latin typeface="+mn-lt"/>
              </a:rPr>
              <a:t>Tiarella </a:t>
            </a:r>
            <a:r>
              <a:rPr lang="en-US" sz="2800" i="1" dirty="0" err="1">
                <a:latin typeface="+mn-lt"/>
              </a:rPr>
              <a:t>cordifolia</a:t>
            </a:r>
            <a:r>
              <a:rPr lang="en-US" sz="2800" dirty="0">
                <a:latin typeface="+mn-lt"/>
              </a:rPr>
              <a:t>)</a:t>
            </a:r>
          </a:p>
        </p:txBody>
      </p:sp>
      <p:pic>
        <p:nvPicPr>
          <p:cNvPr id="3" name="Picture 2">
            <a:extLst>
              <a:ext uri="{FF2B5EF4-FFF2-40B4-BE49-F238E27FC236}">
                <a16:creationId xmlns:a16="http://schemas.microsoft.com/office/drawing/2014/main" id="{145F9784-ABD3-4E1F-B083-25D85D36356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54371" y="1350513"/>
            <a:ext cx="3017520" cy="4522142"/>
          </a:xfrm>
          <a:prstGeom prst="rect">
            <a:avLst/>
          </a:prstGeom>
        </p:spPr>
      </p:pic>
      <p:sp>
        <p:nvSpPr>
          <p:cNvPr id="5" name="TextBox 4">
            <a:extLst>
              <a:ext uri="{FF2B5EF4-FFF2-40B4-BE49-F238E27FC236}">
                <a16:creationId xmlns:a16="http://schemas.microsoft.com/office/drawing/2014/main" id="{410307E5-F241-45FA-A790-F2D35AD089E1}"/>
              </a:ext>
            </a:extLst>
          </p:cNvPr>
          <p:cNvSpPr txBox="1"/>
          <p:nvPr/>
        </p:nvSpPr>
        <p:spPr>
          <a:xfrm>
            <a:off x="723761" y="1157814"/>
            <a:ext cx="6094674" cy="4893647"/>
          </a:xfrm>
          <a:prstGeom prst="rect">
            <a:avLst/>
          </a:prstGeom>
          <a:noFill/>
        </p:spPr>
        <p:txBody>
          <a:bodyPr wrap="square">
            <a:spAutoFit/>
          </a:bodyPr>
          <a:lstStyle/>
          <a:p>
            <a:r>
              <a:rPr lang="en-US" sz="2400" dirty="0"/>
              <a:t>Height -0.5’-1’</a:t>
            </a:r>
          </a:p>
          <a:p>
            <a:r>
              <a:rPr lang="en-US" sz="2400" dirty="0"/>
              <a:t>Soil Type –loam</a:t>
            </a:r>
          </a:p>
          <a:p>
            <a:r>
              <a:rPr lang="en-US" sz="2400" dirty="0"/>
              <a:t>Light - Part Shade, Dense Shade</a:t>
            </a:r>
          </a:p>
          <a:p>
            <a:r>
              <a:rPr lang="en-US" sz="2400" dirty="0"/>
              <a:t>Moisture –moist</a:t>
            </a:r>
          </a:p>
          <a:p>
            <a:r>
              <a:rPr lang="en-US" sz="2400" dirty="0"/>
              <a:t>Native area –Mountain, Piedmont, Coastal</a:t>
            </a:r>
          </a:p>
          <a:p>
            <a:r>
              <a:rPr lang="en-US" sz="2400" dirty="0"/>
              <a:t>Habitat -rich woods, moist rocky wooded 	slopes</a:t>
            </a:r>
          </a:p>
          <a:p>
            <a:r>
              <a:rPr lang="en-US" sz="2400" dirty="0"/>
              <a:t>Spring pollen and nectar source </a:t>
            </a:r>
          </a:p>
          <a:p>
            <a:r>
              <a:rPr lang="en-US" sz="2400" dirty="0"/>
              <a:t>Shelter for wildlife</a:t>
            </a:r>
          </a:p>
          <a:p>
            <a:r>
              <a:rPr lang="en-US" sz="2400" dirty="0"/>
              <a:t>Deciduous</a:t>
            </a:r>
          </a:p>
          <a:p>
            <a:r>
              <a:rPr lang="en-US" sz="2400" dirty="0"/>
              <a:t>White Flowers – April- July </a:t>
            </a:r>
          </a:p>
          <a:p>
            <a:r>
              <a:rPr lang="en-US" sz="2400" dirty="0"/>
              <a:t>Clump forming</a:t>
            </a:r>
          </a:p>
          <a:p>
            <a:r>
              <a:rPr lang="en-US" sz="2400" dirty="0"/>
              <a:t>Fruit - capsule</a:t>
            </a:r>
          </a:p>
        </p:txBody>
      </p:sp>
      <p:sp>
        <p:nvSpPr>
          <p:cNvPr id="7" name="TextBox 6">
            <a:extLst>
              <a:ext uri="{FF2B5EF4-FFF2-40B4-BE49-F238E27FC236}">
                <a16:creationId xmlns:a16="http://schemas.microsoft.com/office/drawing/2014/main" id="{A4647D03-D4B5-47BE-A80B-16DC41779A75}"/>
              </a:ext>
            </a:extLst>
          </p:cNvPr>
          <p:cNvSpPr txBox="1"/>
          <p:nvPr/>
        </p:nvSpPr>
        <p:spPr>
          <a:xfrm>
            <a:off x="6631388" y="6082747"/>
            <a:ext cx="5311471" cy="369332"/>
          </a:xfrm>
          <a:prstGeom prst="rect">
            <a:avLst/>
          </a:prstGeom>
          <a:noFill/>
        </p:spPr>
        <p:txBody>
          <a:bodyPr wrap="square" rtlCol="0">
            <a:spAutoFit/>
          </a:bodyPr>
          <a:lstStyle/>
          <a:p>
            <a:r>
              <a:rPr lang="en-US" sz="900" dirty="0"/>
              <a:t>Source(s): USFWS pg. 38, </a:t>
            </a:r>
          </a:p>
          <a:p>
            <a:r>
              <a:rPr lang="en-US" sz="900" dirty="0"/>
              <a:t>                    “The Living Landscape” by Rick Darke and Doug Tallamy, pg. 314-315</a:t>
            </a:r>
          </a:p>
        </p:txBody>
      </p:sp>
    </p:spTree>
    <p:extLst>
      <p:ext uri="{BB962C8B-B14F-4D97-AF65-F5344CB8AC3E}">
        <p14:creationId xmlns:p14="http://schemas.microsoft.com/office/powerpoint/2010/main" val="4013193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B4BA3-6A5D-4E09-8AAE-2DA69A3CE2B1}"/>
              </a:ext>
            </a:extLst>
          </p:cNvPr>
          <p:cNvSpPr>
            <a:spLocks noGrp="1"/>
          </p:cNvSpPr>
          <p:nvPr>
            <p:ph type="title"/>
          </p:nvPr>
        </p:nvSpPr>
        <p:spPr>
          <a:xfrm>
            <a:off x="735496" y="118700"/>
            <a:ext cx="10515600" cy="994484"/>
          </a:xfrm>
        </p:spPr>
        <p:txBody>
          <a:bodyPr>
            <a:normAutofit/>
          </a:bodyPr>
          <a:lstStyle/>
          <a:p>
            <a:pPr algn="ctr"/>
            <a:r>
              <a:rPr lang="en-US" sz="3200" dirty="0">
                <a:latin typeface="+mn-lt"/>
              </a:rPr>
              <a:t>Wild Stonecrop (</a:t>
            </a:r>
            <a:r>
              <a:rPr lang="en-US" sz="3200" i="1" dirty="0">
                <a:latin typeface="+mn-lt"/>
              </a:rPr>
              <a:t>Sedum </a:t>
            </a:r>
            <a:r>
              <a:rPr lang="en-US" sz="3200" i="1" dirty="0" err="1">
                <a:latin typeface="+mn-lt"/>
              </a:rPr>
              <a:t>ternatum</a:t>
            </a:r>
            <a:r>
              <a:rPr lang="en-US" sz="3200" dirty="0">
                <a:latin typeface="+mn-lt"/>
              </a:rPr>
              <a:t>) </a:t>
            </a:r>
          </a:p>
        </p:txBody>
      </p:sp>
      <p:sp>
        <p:nvSpPr>
          <p:cNvPr id="3" name="Content Placeholder 2">
            <a:extLst>
              <a:ext uri="{FF2B5EF4-FFF2-40B4-BE49-F238E27FC236}">
                <a16:creationId xmlns:a16="http://schemas.microsoft.com/office/drawing/2014/main" id="{37C2DBCB-3E5F-4015-8EC1-8281F612A7FB}"/>
              </a:ext>
            </a:extLst>
          </p:cNvPr>
          <p:cNvSpPr>
            <a:spLocks noGrp="1"/>
          </p:cNvSpPr>
          <p:nvPr>
            <p:ph idx="1"/>
          </p:nvPr>
        </p:nvSpPr>
        <p:spPr>
          <a:xfrm>
            <a:off x="-60298" y="1579134"/>
            <a:ext cx="8385313" cy="4351338"/>
          </a:xfrm>
        </p:spPr>
        <p:txBody>
          <a:bodyPr>
            <a:normAutofit fontScale="92500" lnSpcReduction="10000"/>
          </a:bodyPr>
          <a:lstStyle/>
          <a:p>
            <a:pPr marL="0" indent="0">
              <a:buNone/>
            </a:pPr>
            <a:r>
              <a:rPr lang="en-US" dirty="0"/>
              <a:t>	</a:t>
            </a:r>
            <a:r>
              <a:rPr lang="en-US" sz="2600" dirty="0"/>
              <a:t>Height – 0.1 -0.5’</a:t>
            </a:r>
          </a:p>
          <a:p>
            <a:pPr marL="0" indent="0">
              <a:buNone/>
            </a:pPr>
            <a:r>
              <a:rPr lang="en-US" sz="2600" dirty="0"/>
              <a:t>	Light – Full Sun - Part Shade</a:t>
            </a:r>
          </a:p>
          <a:p>
            <a:pPr marL="0" indent="0">
              <a:buNone/>
            </a:pPr>
            <a:r>
              <a:rPr lang="en-US" sz="2600" dirty="0"/>
              <a:t>	Moisture –moist </a:t>
            </a:r>
          </a:p>
          <a:p>
            <a:pPr marL="0" indent="0">
              <a:buNone/>
            </a:pPr>
            <a:r>
              <a:rPr lang="en-US" sz="2600" dirty="0"/>
              <a:t>	Native area –Mountain, Piedmont, Coastal</a:t>
            </a:r>
          </a:p>
          <a:p>
            <a:pPr marL="0" indent="0">
              <a:buNone/>
            </a:pPr>
            <a:r>
              <a:rPr lang="en-US" sz="2600" dirty="0"/>
              <a:t>	Pollinators -some benefits for pollinators</a:t>
            </a:r>
          </a:p>
          <a:p>
            <a:pPr marL="0" indent="0">
              <a:buNone/>
            </a:pPr>
            <a:r>
              <a:rPr lang="en-US" sz="2600" dirty="0"/>
              <a:t>	Evergreen</a:t>
            </a:r>
          </a:p>
          <a:p>
            <a:pPr marL="0" indent="0">
              <a:buNone/>
            </a:pPr>
            <a:r>
              <a:rPr lang="en-US" sz="2600" dirty="0"/>
              <a:t>	White blossoms from April-May</a:t>
            </a:r>
          </a:p>
          <a:p>
            <a:pPr marL="0" indent="0">
              <a:buNone/>
            </a:pPr>
            <a:r>
              <a:rPr lang="en-US" sz="2600" dirty="0"/>
              <a:t>	Slow growth</a:t>
            </a:r>
          </a:p>
          <a:p>
            <a:pPr marL="0" indent="0">
              <a:buNone/>
            </a:pPr>
            <a:r>
              <a:rPr lang="en-US" sz="2600" dirty="0"/>
              <a:t>	Tolerates deer, rabbits, air pollution, drought	</a:t>
            </a:r>
          </a:p>
          <a:p>
            <a:pPr marL="0" indent="0">
              <a:buNone/>
            </a:pPr>
            <a:r>
              <a:rPr lang="en-US" sz="2600" dirty="0"/>
              <a:t>	Maybe planted with taller plants</a:t>
            </a:r>
          </a:p>
          <a:p>
            <a:endParaRPr lang="en-US" dirty="0"/>
          </a:p>
        </p:txBody>
      </p:sp>
      <p:pic>
        <p:nvPicPr>
          <p:cNvPr id="4" name="Picture 3">
            <a:extLst>
              <a:ext uri="{FF2B5EF4-FFF2-40B4-BE49-F238E27FC236}">
                <a16:creationId xmlns:a16="http://schemas.microsoft.com/office/drawing/2014/main" id="{979C042E-D798-480A-9361-9132DBE2E10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25015" y="1971723"/>
            <a:ext cx="2926081" cy="3657600"/>
          </a:xfrm>
          <a:prstGeom prst="rect">
            <a:avLst/>
          </a:prstGeom>
        </p:spPr>
      </p:pic>
      <p:sp>
        <p:nvSpPr>
          <p:cNvPr id="5" name="TextBox 4">
            <a:extLst>
              <a:ext uri="{FF2B5EF4-FFF2-40B4-BE49-F238E27FC236}">
                <a16:creationId xmlns:a16="http://schemas.microsoft.com/office/drawing/2014/main" id="{575453FF-9F32-475E-9120-BFD20C2D2BD6}"/>
              </a:ext>
            </a:extLst>
          </p:cNvPr>
          <p:cNvSpPr txBox="1"/>
          <p:nvPr/>
        </p:nvSpPr>
        <p:spPr>
          <a:xfrm>
            <a:off x="885759" y="5888591"/>
            <a:ext cx="6056218" cy="507831"/>
          </a:xfrm>
          <a:prstGeom prst="rect">
            <a:avLst/>
          </a:prstGeom>
          <a:noFill/>
        </p:spPr>
        <p:txBody>
          <a:bodyPr wrap="square" rtlCol="0">
            <a:spAutoFit/>
          </a:bodyPr>
          <a:lstStyle/>
          <a:p>
            <a:r>
              <a:rPr lang="en-US" sz="900" dirty="0"/>
              <a:t>Sources: Missouri Botanical Garden,</a:t>
            </a:r>
          </a:p>
          <a:p>
            <a:r>
              <a:rPr lang="en-US" sz="900" dirty="0"/>
              <a:t>                Maryland Native Plant Society, </a:t>
            </a:r>
          </a:p>
          <a:p>
            <a:r>
              <a:rPr lang="en-US" sz="900" dirty="0"/>
              <a:t>               “Chesapeake Gardening and Landscaping” by Barbara Ellis, pg. 162</a:t>
            </a:r>
          </a:p>
        </p:txBody>
      </p:sp>
      <p:sp>
        <p:nvSpPr>
          <p:cNvPr id="6" name="TextBox 5">
            <a:extLst>
              <a:ext uri="{FF2B5EF4-FFF2-40B4-BE49-F238E27FC236}">
                <a16:creationId xmlns:a16="http://schemas.microsoft.com/office/drawing/2014/main" id="{6759BFA9-53F3-4A38-ABFD-C4BA34BC8414}"/>
              </a:ext>
            </a:extLst>
          </p:cNvPr>
          <p:cNvSpPr txBox="1"/>
          <p:nvPr/>
        </p:nvSpPr>
        <p:spPr>
          <a:xfrm>
            <a:off x="8325015" y="5745806"/>
            <a:ext cx="2591449" cy="230832"/>
          </a:xfrm>
          <a:prstGeom prst="rect">
            <a:avLst/>
          </a:prstGeom>
          <a:noFill/>
        </p:spPr>
        <p:txBody>
          <a:bodyPr wrap="square" rtlCol="0">
            <a:spAutoFit/>
          </a:bodyPr>
          <a:lstStyle/>
          <a:p>
            <a:r>
              <a:rPr lang="en-US" sz="900" dirty="0"/>
              <a:t>Photo: V. Klocko</a:t>
            </a:r>
          </a:p>
        </p:txBody>
      </p:sp>
    </p:spTree>
    <p:extLst>
      <p:ext uri="{BB962C8B-B14F-4D97-AF65-F5344CB8AC3E}">
        <p14:creationId xmlns:p14="http://schemas.microsoft.com/office/powerpoint/2010/main" val="33055395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55289A-AD42-48C5-81EB-6212DE960D94}"/>
              </a:ext>
            </a:extLst>
          </p:cNvPr>
          <p:cNvSpPr txBox="1"/>
          <p:nvPr/>
        </p:nvSpPr>
        <p:spPr>
          <a:xfrm>
            <a:off x="3166932" y="564298"/>
            <a:ext cx="6947452" cy="584775"/>
          </a:xfrm>
          <a:prstGeom prst="rect">
            <a:avLst/>
          </a:prstGeom>
          <a:noFill/>
        </p:spPr>
        <p:txBody>
          <a:bodyPr wrap="square">
            <a:spAutoFit/>
          </a:bodyPr>
          <a:lstStyle/>
          <a:p>
            <a:r>
              <a:rPr lang="en-US" sz="3200" dirty="0">
                <a:latin typeface="+mj-lt"/>
              </a:rPr>
              <a:t>Bluestem Goldenrod (</a:t>
            </a:r>
            <a:r>
              <a:rPr lang="en-US" sz="3200" i="1" dirty="0">
                <a:latin typeface="+mj-lt"/>
              </a:rPr>
              <a:t>Solidago </a:t>
            </a:r>
            <a:r>
              <a:rPr lang="en-US" sz="3200" i="1" dirty="0" err="1">
                <a:latin typeface="+mj-lt"/>
              </a:rPr>
              <a:t>caesia</a:t>
            </a:r>
            <a:r>
              <a:rPr lang="en-US" sz="3200" dirty="0">
                <a:latin typeface="+mj-lt"/>
              </a:rPr>
              <a:t>)</a:t>
            </a:r>
          </a:p>
        </p:txBody>
      </p:sp>
      <p:sp>
        <p:nvSpPr>
          <p:cNvPr id="5" name="TextBox 4">
            <a:extLst>
              <a:ext uri="{FF2B5EF4-FFF2-40B4-BE49-F238E27FC236}">
                <a16:creationId xmlns:a16="http://schemas.microsoft.com/office/drawing/2014/main" id="{06043E83-E22D-47E3-809C-ABC011E29824}"/>
              </a:ext>
            </a:extLst>
          </p:cNvPr>
          <p:cNvSpPr txBox="1"/>
          <p:nvPr/>
        </p:nvSpPr>
        <p:spPr>
          <a:xfrm>
            <a:off x="959633" y="1205314"/>
            <a:ext cx="4733256" cy="4524315"/>
          </a:xfrm>
          <a:prstGeom prst="rect">
            <a:avLst/>
          </a:prstGeom>
          <a:noFill/>
        </p:spPr>
        <p:txBody>
          <a:bodyPr wrap="square">
            <a:spAutoFit/>
          </a:bodyPr>
          <a:lstStyle/>
          <a:p>
            <a:r>
              <a:rPr lang="en-US" sz="2400" dirty="0"/>
              <a:t>Height -1’-3.5’</a:t>
            </a:r>
          </a:p>
          <a:p>
            <a:r>
              <a:rPr lang="en-US" sz="2400" dirty="0"/>
              <a:t>Soil Type – pH 5.5-7, clay, loam</a:t>
            </a:r>
          </a:p>
          <a:p>
            <a:r>
              <a:rPr lang="en-US" sz="2400" dirty="0"/>
              <a:t>Light - Sun, Part Shade, Dense Shade</a:t>
            </a:r>
          </a:p>
          <a:p>
            <a:r>
              <a:rPr lang="en-US" sz="2400" dirty="0"/>
              <a:t>Moisture –moist, dry</a:t>
            </a:r>
          </a:p>
          <a:p>
            <a:r>
              <a:rPr lang="en-US" sz="2400" dirty="0"/>
              <a:t>Native area – Mountain, Piedmont, Coastal</a:t>
            </a:r>
          </a:p>
          <a:p>
            <a:r>
              <a:rPr lang="en-US" sz="2400" dirty="0"/>
              <a:t>Habitat – rich deciduous woods</a:t>
            </a:r>
          </a:p>
          <a:p>
            <a:r>
              <a:rPr lang="en-US" sz="2400" dirty="0"/>
              <a:t>Pollen and nectar producer</a:t>
            </a:r>
          </a:p>
          <a:p>
            <a:r>
              <a:rPr lang="en-US" sz="2400" dirty="0"/>
              <a:t>Shelter and seed producer </a:t>
            </a:r>
          </a:p>
          <a:p>
            <a:r>
              <a:rPr lang="en-US" sz="2400" dirty="0"/>
              <a:t>Food for 115 species of caterpillars</a:t>
            </a:r>
          </a:p>
          <a:p>
            <a:r>
              <a:rPr lang="en-US" sz="2400" dirty="0"/>
              <a:t>Yellow flowers August – October</a:t>
            </a:r>
          </a:p>
          <a:p>
            <a:r>
              <a:rPr lang="en-US" sz="2400" dirty="0"/>
              <a:t>Fruit capsule</a:t>
            </a:r>
          </a:p>
        </p:txBody>
      </p:sp>
      <p:sp>
        <p:nvSpPr>
          <p:cNvPr id="8" name="TextBox 7">
            <a:extLst>
              <a:ext uri="{FF2B5EF4-FFF2-40B4-BE49-F238E27FC236}">
                <a16:creationId xmlns:a16="http://schemas.microsoft.com/office/drawing/2014/main" id="{8C711DFC-5E0B-46E4-91DA-2FF40241E650}"/>
              </a:ext>
            </a:extLst>
          </p:cNvPr>
          <p:cNvSpPr txBox="1"/>
          <p:nvPr/>
        </p:nvSpPr>
        <p:spPr>
          <a:xfrm>
            <a:off x="502920" y="5785871"/>
            <a:ext cx="6094674" cy="507831"/>
          </a:xfrm>
          <a:prstGeom prst="rect">
            <a:avLst/>
          </a:prstGeom>
          <a:noFill/>
        </p:spPr>
        <p:txBody>
          <a:bodyPr wrap="square">
            <a:spAutoFit/>
          </a:bodyPr>
          <a:lstStyle/>
          <a:p>
            <a:r>
              <a:rPr lang="en-US" sz="900" dirty="0"/>
              <a:t>Sources: USFWS pg. 35</a:t>
            </a:r>
          </a:p>
          <a:p>
            <a:r>
              <a:rPr lang="en-US" sz="900" dirty="0"/>
              <a:t>                “The Living Landscape” by Rick Darke and  Doug Tallamy, pg. 314-315</a:t>
            </a:r>
          </a:p>
          <a:p>
            <a:r>
              <a:rPr lang="en-US" sz="900" dirty="0"/>
              <a:t>Photo:  </a:t>
            </a:r>
            <a:r>
              <a:rPr lang="en-US" sz="900" dirty="0" err="1"/>
              <a:t>elizawbarrett</a:t>
            </a:r>
            <a:r>
              <a:rPr lang="en-US" sz="900" dirty="0"/>
              <a:t> is licensed under CC BY 2.0 </a:t>
            </a:r>
          </a:p>
        </p:txBody>
      </p:sp>
      <p:pic>
        <p:nvPicPr>
          <p:cNvPr id="2" name="Picture 1">
            <a:extLst>
              <a:ext uri="{FF2B5EF4-FFF2-40B4-BE49-F238E27FC236}">
                <a16:creationId xmlns:a16="http://schemas.microsoft.com/office/drawing/2014/main" id="{CE3FF6E7-190D-4825-883D-DC05B37E7F05}"/>
              </a:ext>
            </a:extLst>
          </p:cNvPr>
          <p:cNvPicPr>
            <a:picLocks noChangeAspect="1"/>
          </p:cNvPicPr>
          <p:nvPr/>
        </p:nvPicPr>
        <p:blipFill>
          <a:blip r:embed="rId2"/>
          <a:stretch>
            <a:fillRect/>
          </a:stretch>
        </p:blipFill>
        <p:spPr>
          <a:xfrm>
            <a:off x="6910096" y="1398537"/>
            <a:ext cx="3429000" cy="4572000"/>
          </a:xfrm>
          <a:prstGeom prst="rect">
            <a:avLst/>
          </a:prstGeom>
        </p:spPr>
      </p:pic>
    </p:spTree>
    <p:extLst>
      <p:ext uri="{BB962C8B-B14F-4D97-AF65-F5344CB8AC3E}">
        <p14:creationId xmlns:p14="http://schemas.microsoft.com/office/powerpoint/2010/main" val="15454487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F7319-A141-4204-B198-54D598C1ECB6}"/>
              </a:ext>
            </a:extLst>
          </p:cNvPr>
          <p:cNvSpPr>
            <a:spLocks noGrp="1"/>
          </p:cNvSpPr>
          <p:nvPr>
            <p:ph type="title"/>
          </p:nvPr>
        </p:nvSpPr>
        <p:spPr>
          <a:xfrm>
            <a:off x="536050" y="78878"/>
            <a:ext cx="10515600" cy="1010451"/>
          </a:xfrm>
        </p:spPr>
        <p:txBody>
          <a:bodyPr/>
          <a:lstStyle/>
          <a:p>
            <a:pPr algn="ctr"/>
            <a:r>
              <a:rPr lang="en-US" sz="2800" dirty="0">
                <a:latin typeface="+mn-lt"/>
              </a:rPr>
              <a:t>Pennsylvania Sedge (</a:t>
            </a:r>
            <a:r>
              <a:rPr lang="en-US" sz="2800" i="1" dirty="0" err="1">
                <a:latin typeface="+mn-lt"/>
              </a:rPr>
              <a:t>Carex</a:t>
            </a:r>
            <a:r>
              <a:rPr lang="en-US" sz="2800" i="1" dirty="0">
                <a:latin typeface="+mn-lt"/>
              </a:rPr>
              <a:t> </a:t>
            </a:r>
            <a:r>
              <a:rPr lang="en-US" sz="2800" i="1" dirty="0" err="1">
                <a:latin typeface="+mn-lt"/>
              </a:rPr>
              <a:t>pennsylvanica</a:t>
            </a:r>
            <a:r>
              <a:rPr lang="en-US" sz="2800" dirty="0">
                <a:latin typeface="+mn-lt"/>
              </a:rPr>
              <a:t>)</a:t>
            </a:r>
          </a:p>
        </p:txBody>
      </p:sp>
      <p:sp>
        <p:nvSpPr>
          <p:cNvPr id="3" name="Content Placeholder 2">
            <a:extLst>
              <a:ext uri="{FF2B5EF4-FFF2-40B4-BE49-F238E27FC236}">
                <a16:creationId xmlns:a16="http://schemas.microsoft.com/office/drawing/2014/main" id="{4E945F4A-9E15-4C13-95A2-68FD4CE2E735}"/>
              </a:ext>
            </a:extLst>
          </p:cNvPr>
          <p:cNvSpPr>
            <a:spLocks noGrp="1"/>
          </p:cNvSpPr>
          <p:nvPr>
            <p:ph idx="1"/>
          </p:nvPr>
        </p:nvSpPr>
        <p:spPr>
          <a:xfrm>
            <a:off x="144164" y="934662"/>
            <a:ext cx="8592048" cy="4351338"/>
          </a:xfrm>
        </p:spPr>
        <p:txBody>
          <a:bodyPr>
            <a:normAutofit fontScale="25000" lnSpcReduction="20000"/>
          </a:bodyPr>
          <a:lstStyle/>
          <a:p>
            <a:pPr marL="0" indent="0">
              <a:buNone/>
            </a:pPr>
            <a:r>
              <a:rPr lang="en-US" dirty="0"/>
              <a:t>	</a:t>
            </a:r>
            <a:r>
              <a:rPr lang="en-US" sz="9600" dirty="0"/>
              <a:t>Height 0.5’-1.5’</a:t>
            </a:r>
          </a:p>
          <a:p>
            <a:pPr marL="0" indent="0">
              <a:buNone/>
            </a:pPr>
            <a:r>
              <a:rPr lang="en-US" sz="9600" dirty="0"/>
              <a:t>	Soil Type –sand</a:t>
            </a:r>
          </a:p>
          <a:p>
            <a:pPr marL="0" indent="0">
              <a:buNone/>
            </a:pPr>
            <a:r>
              <a:rPr lang="en-US" sz="9600" dirty="0"/>
              <a:t>	Light -Part Shade, Dense Shade</a:t>
            </a:r>
          </a:p>
          <a:p>
            <a:pPr marL="0" indent="0">
              <a:buNone/>
            </a:pPr>
            <a:r>
              <a:rPr lang="en-US" sz="9600" dirty="0"/>
              <a:t>	Moisture –moist, dry</a:t>
            </a:r>
          </a:p>
          <a:p>
            <a:pPr marL="0" indent="0">
              <a:buNone/>
            </a:pPr>
            <a:r>
              <a:rPr lang="en-US" sz="9600" dirty="0"/>
              <a:t>	Native area –Mountain, Piedmont, Coastal</a:t>
            </a:r>
          </a:p>
          <a:p>
            <a:pPr marL="0" indent="0">
              <a:buNone/>
            </a:pPr>
            <a:r>
              <a:rPr lang="en-US" sz="9600" dirty="0"/>
              <a:t>	Habitat – open, dry, sandy or rocky woods, wooded slopes</a:t>
            </a:r>
          </a:p>
          <a:p>
            <a:pPr marL="0" indent="0">
              <a:buNone/>
            </a:pPr>
            <a:r>
              <a:rPr lang="en-US" sz="9600" dirty="0"/>
              <a:t>	Pollinators – food for caterpillars, pollen producer, larval 			 host for 36 caterpillars, nectar producer</a:t>
            </a:r>
          </a:p>
          <a:p>
            <a:pPr marL="0" indent="0">
              <a:buNone/>
            </a:pPr>
            <a:r>
              <a:rPr lang="en-US" sz="9600" dirty="0"/>
              <a:t> 	Songbird and waterfowl support	</a:t>
            </a:r>
          </a:p>
          <a:p>
            <a:pPr marL="0" indent="0">
              <a:buNone/>
            </a:pPr>
            <a:r>
              <a:rPr lang="en-US" sz="9600" dirty="0"/>
              <a:t>	Evergreen – finely textured leaves less than 6”</a:t>
            </a:r>
          </a:p>
          <a:p>
            <a:pPr marL="0" indent="0">
              <a:buNone/>
            </a:pPr>
            <a:r>
              <a:rPr lang="en-US" sz="9600" dirty="0"/>
              <a:t>	Reddish-white flowers that bloom April- July</a:t>
            </a:r>
          </a:p>
          <a:p>
            <a:pPr marL="0" indent="0">
              <a:buNone/>
            </a:pPr>
            <a:r>
              <a:rPr lang="en-US" sz="9600" dirty="0"/>
              <a:t>	Slow growing clump forming to 20”</a:t>
            </a:r>
          </a:p>
          <a:p>
            <a:pPr marL="0" indent="0">
              <a:buNone/>
            </a:pPr>
            <a:r>
              <a:rPr lang="en-US" sz="9600" dirty="0"/>
              <a:t>	Special Uses to consider -wooded slopes, alternative to 			lawns, plant densely</a:t>
            </a:r>
          </a:p>
          <a:p>
            <a:pPr marL="0" indent="0">
              <a:buNone/>
            </a:pPr>
            <a:endParaRPr lang="en-US" dirty="0"/>
          </a:p>
        </p:txBody>
      </p:sp>
      <p:sp>
        <p:nvSpPr>
          <p:cNvPr id="4" name="TextBox 3">
            <a:extLst>
              <a:ext uri="{FF2B5EF4-FFF2-40B4-BE49-F238E27FC236}">
                <a16:creationId xmlns:a16="http://schemas.microsoft.com/office/drawing/2014/main" id="{43206D09-10D2-42C2-A130-01BE10214930}"/>
              </a:ext>
            </a:extLst>
          </p:cNvPr>
          <p:cNvSpPr txBox="1"/>
          <p:nvPr/>
        </p:nvSpPr>
        <p:spPr>
          <a:xfrm>
            <a:off x="477080" y="6120723"/>
            <a:ext cx="4161596" cy="507831"/>
          </a:xfrm>
          <a:prstGeom prst="rect">
            <a:avLst/>
          </a:prstGeom>
          <a:noFill/>
        </p:spPr>
        <p:txBody>
          <a:bodyPr wrap="square" rtlCol="0">
            <a:spAutoFit/>
          </a:bodyPr>
          <a:lstStyle/>
          <a:p>
            <a:r>
              <a:rPr lang="en-US" sz="900" dirty="0"/>
              <a:t>Sources: USFWS pg. 11</a:t>
            </a:r>
          </a:p>
          <a:p>
            <a:r>
              <a:rPr lang="en-US" sz="900" dirty="0"/>
              <a:t>               “The Living Landscape” by Rick Darke and Doug Tallamy, pg. 318-319</a:t>
            </a:r>
          </a:p>
          <a:p>
            <a:r>
              <a:rPr lang="en-US" sz="900" dirty="0"/>
              <a:t>                Photos: V. Klocko</a:t>
            </a:r>
          </a:p>
        </p:txBody>
      </p:sp>
      <p:pic>
        <p:nvPicPr>
          <p:cNvPr id="7" name="Picture 6">
            <a:extLst>
              <a:ext uri="{FF2B5EF4-FFF2-40B4-BE49-F238E27FC236}">
                <a16:creationId xmlns:a16="http://schemas.microsoft.com/office/drawing/2014/main" id="{0E85F3F9-0EF7-4029-A57A-7B26026E2B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85921" y="4204055"/>
            <a:ext cx="3429000" cy="2286000"/>
          </a:xfrm>
          <a:prstGeom prst="rect">
            <a:avLst/>
          </a:prstGeom>
        </p:spPr>
      </p:pic>
      <p:pic>
        <p:nvPicPr>
          <p:cNvPr id="9" name="Picture 8">
            <a:extLst>
              <a:ext uri="{FF2B5EF4-FFF2-40B4-BE49-F238E27FC236}">
                <a16:creationId xmlns:a16="http://schemas.microsoft.com/office/drawing/2014/main" id="{1AF122C4-EB68-45DD-AD58-0E69D1FF09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8726012" y="1460442"/>
            <a:ext cx="3154680" cy="2103120"/>
          </a:xfrm>
          <a:prstGeom prst="rect">
            <a:avLst/>
          </a:prstGeom>
        </p:spPr>
      </p:pic>
    </p:spTree>
    <p:extLst>
      <p:ext uri="{BB962C8B-B14F-4D97-AF65-F5344CB8AC3E}">
        <p14:creationId xmlns:p14="http://schemas.microsoft.com/office/powerpoint/2010/main" val="68676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2F4EF-7F14-4753-8CA8-1B3749965E0D}"/>
              </a:ext>
            </a:extLst>
          </p:cNvPr>
          <p:cNvSpPr>
            <a:spLocks noGrp="1"/>
          </p:cNvSpPr>
          <p:nvPr>
            <p:ph type="title"/>
          </p:nvPr>
        </p:nvSpPr>
        <p:spPr>
          <a:xfrm>
            <a:off x="838200" y="365126"/>
            <a:ext cx="10515600" cy="986596"/>
          </a:xfrm>
        </p:spPr>
        <p:txBody>
          <a:bodyPr>
            <a:normAutofit/>
          </a:bodyPr>
          <a:lstStyle/>
          <a:p>
            <a:pPr algn="ctr"/>
            <a:r>
              <a:rPr lang="en-US" sz="3200" dirty="0">
                <a:latin typeface="+mn-lt"/>
              </a:rPr>
              <a:t>Christmas Fern (</a:t>
            </a:r>
            <a:r>
              <a:rPr lang="en-US" sz="3200" i="1" dirty="0" err="1">
                <a:latin typeface="+mn-lt"/>
              </a:rPr>
              <a:t>Polystichum</a:t>
            </a:r>
            <a:r>
              <a:rPr lang="en-US" sz="3200" i="1" dirty="0">
                <a:latin typeface="+mn-lt"/>
              </a:rPr>
              <a:t> </a:t>
            </a:r>
            <a:r>
              <a:rPr lang="en-US" sz="3200" i="1" dirty="0" err="1">
                <a:latin typeface="+mn-lt"/>
              </a:rPr>
              <a:t>acrostichoides</a:t>
            </a:r>
            <a:r>
              <a:rPr lang="en-US" sz="3200" dirty="0">
                <a:latin typeface="+mn-lt"/>
              </a:rPr>
              <a:t>)</a:t>
            </a:r>
          </a:p>
        </p:txBody>
      </p:sp>
      <p:sp>
        <p:nvSpPr>
          <p:cNvPr id="3" name="Content Placeholder 2">
            <a:extLst>
              <a:ext uri="{FF2B5EF4-FFF2-40B4-BE49-F238E27FC236}">
                <a16:creationId xmlns:a16="http://schemas.microsoft.com/office/drawing/2014/main" id="{B664F3EA-02D4-4F04-A0D5-4DDD50E292FF}"/>
              </a:ext>
            </a:extLst>
          </p:cNvPr>
          <p:cNvSpPr>
            <a:spLocks noGrp="1"/>
          </p:cNvSpPr>
          <p:nvPr>
            <p:ph idx="1"/>
          </p:nvPr>
        </p:nvSpPr>
        <p:spPr>
          <a:xfrm>
            <a:off x="328761" y="1211763"/>
            <a:ext cx="10424161" cy="4703845"/>
          </a:xfrm>
        </p:spPr>
        <p:txBody>
          <a:bodyPr>
            <a:normAutofit fontScale="40000" lnSpcReduction="20000"/>
          </a:bodyPr>
          <a:lstStyle/>
          <a:p>
            <a:pPr marL="0" indent="0">
              <a:buNone/>
            </a:pPr>
            <a:r>
              <a:rPr lang="en-US" sz="4400" dirty="0"/>
              <a:t>	</a:t>
            </a:r>
            <a:r>
              <a:rPr lang="en-US" sz="6000" dirty="0"/>
              <a:t>Height – 0.5-2’</a:t>
            </a:r>
          </a:p>
          <a:p>
            <a:pPr marL="0" indent="0">
              <a:buNone/>
            </a:pPr>
            <a:r>
              <a:rPr lang="en-US" sz="6000" dirty="0"/>
              <a:t>	Soil Type – loam, sand, impartial to soil pH</a:t>
            </a:r>
          </a:p>
          <a:p>
            <a:pPr marL="0" indent="0">
              <a:buNone/>
            </a:pPr>
            <a:r>
              <a:rPr lang="en-US" sz="6000" dirty="0"/>
              <a:t>	Light – Sun, Part Shade, Dense Shade</a:t>
            </a:r>
          </a:p>
          <a:p>
            <a:pPr marL="0" indent="0">
              <a:buNone/>
            </a:pPr>
            <a:r>
              <a:rPr lang="en-US" sz="6000" dirty="0"/>
              <a:t>	Moisture –moist, dry</a:t>
            </a:r>
          </a:p>
          <a:p>
            <a:pPr marL="0" indent="0">
              <a:buNone/>
            </a:pPr>
            <a:r>
              <a:rPr lang="en-US" sz="6000" dirty="0"/>
              <a:t>	Native area –Mountain, Piedmont, Coastal</a:t>
            </a:r>
          </a:p>
          <a:p>
            <a:pPr marL="0" indent="0">
              <a:buNone/>
            </a:pPr>
            <a:r>
              <a:rPr lang="en-US" sz="6000" dirty="0"/>
              <a:t>	Habitat – woods, thickets, shallow rocky slopes</a:t>
            </a:r>
          </a:p>
          <a:p>
            <a:pPr marL="0" indent="0">
              <a:buNone/>
            </a:pPr>
            <a:r>
              <a:rPr lang="en-US" sz="6000" dirty="0"/>
              <a:t>	Shelter – cover for ground fauna</a:t>
            </a:r>
          </a:p>
          <a:p>
            <a:pPr marL="0" indent="0">
              <a:buNone/>
            </a:pPr>
            <a:r>
              <a:rPr lang="en-US" sz="6000" dirty="0"/>
              <a:t>	Evergreen clumps, tolerates drought (MBG*)</a:t>
            </a:r>
          </a:p>
          <a:p>
            <a:pPr marL="0" indent="0">
              <a:buNone/>
            </a:pPr>
            <a:r>
              <a:rPr lang="en-US" sz="6000" dirty="0"/>
              <a:t>	Spores – June – Oct.</a:t>
            </a:r>
          </a:p>
          <a:p>
            <a:pPr marL="0" indent="0">
              <a:buNone/>
            </a:pPr>
            <a:r>
              <a:rPr lang="en-US" sz="6000" dirty="0"/>
              <a:t>	Special Uses to consider -slope/bank plantings good for erosion control, </a:t>
            </a:r>
          </a:p>
          <a:p>
            <a:pPr marL="0" indent="0">
              <a:buNone/>
            </a:pPr>
            <a:r>
              <a:rPr lang="en-US" sz="6000" dirty="0"/>
              <a:t>		plant into bank to prevent crown rot in areas with poor drainage </a:t>
            </a:r>
          </a:p>
          <a:p>
            <a:pPr marL="0" indent="0">
              <a:buNone/>
            </a:pPr>
            <a:r>
              <a:rPr lang="en-US" sz="6000" dirty="0"/>
              <a:t>	Other Needs for the plant –rabbit and deer resistant (usually) </a:t>
            </a:r>
          </a:p>
          <a:p>
            <a:endParaRPr lang="en-US" dirty="0"/>
          </a:p>
        </p:txBody>
      </p:sp>
      <p:sp>
        <p:nvSpPr>
          <p:cNvPr id="4" name="TextBox 3">
            <a:extLst>
              <a:ext uri="{FF2B5EF4-FFF2-40B4-BE49-F238E27FC236}">
                <a16:creationId xmlns:a16="http://schemas.microsoft.com/office/drawing/2014/main" id="{258C1ECA-A41B-44DD-8062-5E804B5B148F}"/>
              </a:ext>
            </a:extLst>
          </p:cNvPr>
          <p:cNvSpPr txBox="1"/>
          <p:nvPr/>
        </p:nvSpPr>
        <p:spPr>
          <a:xfrm>
            <a:off x="1804947" y="5985008"/>
            <a:ext cx="8014914" cy="646331"/>
          </a:xfrm>
          <a:prstGeom prst="rect">
            <a:avLst/>
          </a:prstGeom>
          <a:noFill/>
        </p:spPr>
        <p:txBody>
          <a:bodyPr wrap="square" rtlCol="0">
            <a:spAutoFit/>
          </a:bodyPr>
          <a:lstStyle/>
          <a:p>
            <a:r>
              <a:rPr lang="en-US" sz="900" dirty="0"/>
              <a:t>Sources: USFWS pg.12</a:t>
            </a:r>
          </a:p>
          <a:p>
            <a:r>
              <a:rPr lang="en-US" sz="900" dirty="0"/>
              <a:t>                *Missouri Botanical Garden Plant Finder</a:t>
            </a:r>
          </a:p>
          <a:p>
            <a:r>
              <a:rPr lang="en-US" sz="900" dirty="0"/>
              <a:t>               “The Living Landscape” by Rick Darke and Doug Tallamy, pg. 320</a:t>
            </a:r>
          </a:p>
          <a:p>
            <a:r>
              <a:rPr lang="en-US" sz="900" dirty="0"/>
              <a:t>                Photo: V Klocko</a:t>
            </a:r>
          </a:p>
        </p:txBody>
      </p:sp>
      <p:pic>
        <p:nvPicPr>
          <p:cNvPr id="6" name="Picture 5">
            <a:extLst>
              <a:ext uri="{FF2B5EF4-FFF2-40B4-BE49-F238E27FC236}">
                <a16:creationId xmlns:a16="http://schemas.microsoft.com/office/drawing/2014/main" id="{1A77C430-39A4-40EC-9426-4EF1BB4547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06586" y="1653555"/>
            <a:ext cx="4114800" cy="2743200"/>
          </a:xfrm>
          <a:prstGeom prst="rect">
            <a:avLst/>
          </a:prstGeom>
        </p:spPr>
      </p:pic>
    </p:spTree>
    <p:extLst>
      <p:ext uri="{BB962C8B-B14F-4D97-AF65-F5344CB8AC3E}">
        <p14:creationId xmlns:p14="http://schemas.microsoft.com/office/powerpoint/2010/main" val="23638214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D921E-9CF8-4D2C-A9F0-7295F27CE032}"/>
              </a:ext>
            </a:extLst>
          </p:cNvPr>
          <p:cNvSpPr>
            <a:spLocks noGrp="1"/>
          </p:cNvSpPr>
          <p:nvPr>
            <p:ph type="title"/>
          </p:nvPr>
        </p:nvSpPr>
        <p:spPr>
          <a:xfrm>
            <a:off x="838200" y="358373"/>
            <a:ext cx="10515600" cy="826371"/>
          </a:xfrm>
        </p:spPr>
        <p:txBody>
          <a:bodyPr>
            <a:normAutofit/>
          </a:bodyPr>
          <a:lstStyle/>
          <a:p>
            <a:pPr algn="ctr"/>
            <a:r>
              <a:rPr lang="en-US" sz="3200" dirty="0">
                <a:latin typeface="+mn-lt"/>
              </a:rPr>
              <a:t>Spiderwort (</a:t>
            </a:r>
            <a:r>
              <a:rPr lang="en-US" sz="3200" i="1" dirty="0" err="1">
                <a:latin typeface="+mn-lt"/>
              </a:rPr>
              <a:t>Tradescantia</a:t>
            </a:r>
            <a:r>
              <a:rPr lang="en-US" sz="3200" i="1" dirty="0">
                <a:latin typeface="+mn-lt"/>
              </a:rPr>
              <a:t> virginiana</a:t>
            </a:r>
            <a:r>
              <a:rPr lang="en-US" sz="3200" dirty="0">
                <a:latin typeface="+mn-lt"/>
              </a:rPr>
              <a:t>)</a:t>
            </a:r>
          </a:p>
        </p:txBody>
      </p:sp>
      <p:sp>
        <p:nvSpPr>
          <p:cNvPr id="3" name="Content Placeholder 2">
            <a:extLst>
              <a:ext uri="{FF2B5EF4-FFF2-40B4-BE49-F238E27FC236}">
                <a16:creationId xmlns:a16="http://schemas.microsoft.com/office/drawing/2014/main" id="{EA7A40A8-A3E4-4828-B593-12CBF6A7A447}"/>
              </a:ext>
            </a:extLst>
          </p:cNvPr>
          <p:cNvSpPr>
            <a:spLocks noGrp="1"/>
          </p:cNvSpPr>
          <p:nvPr>
            <p:ph idx="1"/>
          </p:nvPr>
        </p:nvSpPr>
        <p:spPr>
          <a:xfrm>
            <a:off x="774589" y="1324693"/>
            <a:ext cx="5594405" cy="4351338"/>
          </a:xfrm>
        </p:spPr>
        <p:txBody>
          <a:bodyPr>
            <a:normAutofit fontScale="92500" lnSpcReduction="20000"/>
          </a:bodyPr>
          <a:lstStyle/>
          <a:p>
            <a:pPr marL="0" indent="0">
              <a:buNone/>
            </a:pPr>
            <a:r>
              <a:rPr lang="en-US" sz="2600" dirty="0"/>
              <a:t>Height – 1.0’ -3.0’</a:t>
            </a:r>
          </a:p>
          <a:p>
            <a:pPr marL="0" indent="0">
              <a:buNone/>
            </a:pPr>
            <a:r>
              <a:rPr lang="en-US" sz="2600" dirty="0"/>
              <a:t>Soil Type – pH 4 – 8, clay, loam</a:t>
            </a:r>
          </a:p>
          <a:p>
            <a:pPr marL="0" indent="0">
              <a:buNone/>
            </a:pPr>
            <a:r>
              <a:rPr lang="en-US" sz="2600" dirty="0"/>
              <a:t>Light – full sun, part shade, shade</a:t>
            </a:r>
          </a:p>
          <a:p>
            <a:pPr marL="0" indent="0">
              <a:buNone/>
            </a:pPr>
            <a:r>
              <a:rPr lang="en-US" sz="2600" dirty="0"/>
              <a:t>Moisture –moist</a:t>
            </a:r>
          </a:p>
          <a:p>
            <a:pPr marL="0" indent="0">
              <a:buNone/>
            </a:pPr>
            <a:r>
              <a:rPr lang="en-US" sz="2600" dirty="0"/>
              <a:t>Native area –Mountain, Piedmont, 	Coastal</a:t>
            </a:r>
          </a:p>
          <a:p>
            <a:pPr marL="0" indent="0">
              <a:buNone/>
            </a:pPr>
            <a:r>
              <a:rPr lang="en-US" sz="2600" dirty="0"/>
              <a:t>Wooded slopes, shale outcroppings, </a:t>
            </a:r>
          </a:p>
          <a:p>
            <a:pPr marL="0" indent="0">
              <a:buNone/>
            </a:pPr>
            <a:r>
              <a:rPr lang="en-US" sz="2600" dirty="0"/>
              <a:t>	fields, roadsides</a:t>
            </a:r>
          </a:p>
          <a:p>
            <a:pPr marL="0" indent="0">
              <a:buNone/>
            </a:pPr>
            <a:r>
              <a:rPr lang="en-US" sz="2600" dirty="0"/>
              <a:t>Pollen and nectar producer</a:t>
            </a:r>
          </a:p>
          <a:p>
            <a:pPr marL="0" indent="0">
              <a:buNone/>
            </a:pPr>
            <a:r>
              <a:rPr lang="en-US" sz="2600" dirty="0"/>
              <a:t>Deciduous</a:t>
            </a:r>
          </a:p>
          <a:p>
            <a:pPr marL="0" indent="0">
              <a:buNone/>
            </a:pPr>
            <a:r>
              <a:rPr lang="en-US" sz="2600" dirty="0"/>
              <a:t>May – June deep blue-purple flowers </a:t>
            </a:r>
          </a:p>
          <a:p>
            <a:endParaRPr lang="en-US" dirty="0"/>
          </a:p>
        </p:txBody>
      </p:sp>
      <p:sp>
        <p:nvSpPr>
          <p:cNvPr id="4" name="TextBox 3">
            <a:extLst>
              <a:ext uri="{FF2B5EF4-FFF2-40B4-BE49-F238E27FC236}">
                <a16:creationId xmlns:a16="http://schemas.microsoft.com/office/drawing/2014/main" id="{C501FFA6-0299-4508-B852-3E686D68C166}"/>
              </a:ext>
            </a:extLst>
          </p:cNvPr>
          <p:cNvSpPr txBox="1"/>
          <p:nvPr/>
        </p:nvSpPr>
        <p:spPr>
          <a:xfrm>
            <a:off x="1001866" y="6130294"/>
            <a:ext cx="10455964" cy="369332"/>
          </a:xfrm>
          <a:prstGeom prst="rect">
            <a:avLst/>
          </a:prstGeom>
          <a:noFill/>
        </p:spPr>
        <p:txBody>
          <a:bodyPr wrap="square" rtlCol="0">
            <a:spAutoFit/>
          </a:bodyPr>
          <a:lstStyle/>
          <a:p>
            <a:r>
              <a:rPr lang="en-US" sz="900" dirty="0"/>
              <a:t>Source: “The Living Landscape” by Rick Darke and Doug Tallamy, pg. 355</a:t>
            </a:r>
          </a:p>
          <a:p>
            <a:r>
              <a:rPr lang="en-US" sz="900" dirty="0"/>
              <a:t>               USFWS pg. 38</a:t>
            </a:r>
          </a:p>
        </p:txBody>
      </p:sp>
      <p:pic>
        <p:nvPicPr>
          <p:cNvPr id="7" name="Picture 6">
            <a:extLst>
              <a:ext uri="{FF2B5EF4-FFF2-40B4-BE49-F238E27FC236}">
                <a16:creationId xmlns:a16="http://schemas.microsoft.com/office/drawing/2014/main" id="{BC7C8A25-CC29-4D0E-A54B-B7CA21BF35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1625842"/>
            <a:ext cx="5623560" cy="3749040"/>
          </a:xfrm>
          <a:prstGeom prst="rect">
            <a:avLst/>
          </a:prstGeom>
        </p:spPr>
      </p:pic>
      <p:sp>
        <p:nvSpPr>
          <p:cNvPr id="8" name="TextBox 7">
            <a:extLst>
              <a:ext uri="{FF2B5EF4-FFF2-40B4-BE49-F238E27FC236}">
                <a16:creationId xmlns:a16="http://schemas.microsoft.com/office/drawing/2014/main" id="{66C53284-9703-4795-8763-4E6FB92FCE91}"/>
              </a:ext>
            </a:extLst>
          </p:cNvPr>
          <p:cNvSpPr txBox="1"/>
          <p:nvPr/>
        </p:nvSpPr>
        <p:spPr>
          <a:xfrm>
            <a:off x="6229848" y="5480357"/>
            <a:ext cx="2425959" cy="230832"/>
          </a:xfrm>
          <a:prstGeom prst="rect">
            <a:avLst/>
          </a:prstGeom>
          <a:noFill/>
        </p:spPr>
        <p:txBody>
          <a:bodyPr wrap="square" rtlCol="0">
            <a:spAutoFit/>
          </a:bodyPr>
          <a:lstStyle/>
          <a:p>
            <a:r>
              <a:rPr lang="en-US" sz="900" dirty="0"/>
              <a:t>Photo: V Klocko</a:t>
            </a:r>
          </a:p>
        </p:txBody>
      </p:sp>
    </p:spTree>
    <p:extLst>
      <p:ext uri="{BB962C8B-B14F-4D97-AF65-F5344CB8AC3E}">
        <p14:creationId xmlns:p14="http://schemas.microsoft.com/office/powerpoint/2010/main" val="628103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4ED1E-B43B-4D74-9266-3E5268FC2650}"/>
              </a:ext>
            </a:extLst>
          </p:cNvPr>
          <p:cNvSpPr>
            <a:spLocks noGrp="1"/>
          </p:cNvSpPr>
          <p:nvPr>
            <p:ph type="title"/>
          </p:nvPr>
        </p:nvSpPr>
        <p:spPr>
          <a:xfrm>
            <a:off x="838199" y="365125"/>
            <a:ext cx="10643483" cy="1325563"/>
          </a:xfrm>
        </p:spPr>
        <p:txBody>
          <a:bodyPr/>
          <a:lstStyle/>
          <a:p>
            <a:r>
              <a:rPr lang="en-US" dirty="0">
                <a:latin typeface="+mn-lt"/>
              </a:rPr>
              <a:t>What you will learn from this presentation:</a:t>
            </a:r>
          </a:p>
        </p:txBody>
      </p:sp>
      <p:sp>
        <p:nvSpPr>
          <p:cNvPr id="3" name="Content Placeholder 2">
            <a:extLst>
              <a:ext uri="{FF2B5EF4-FFF2-40B4-BE49-F238E27FC236}">
                <a16:creationId xmlns:a16="http://schemas.microsoft.com/office/drawing/2014/main" id="{3ECA93E8-26F7-4E82-BEA7-C99BCAF4F3D1}"/>
              </a:ext>
            </a:extLst>
          </p:cNvPr>
          <p:cNvSpPr>
            <a:spLocks noGrp="1"/>
          </p:cNvSpPr>
          <p:nvPr>
            <p:ph idx="1"/>
          </p:nvPr>
        </p:nvSpPr>
        <p:spPr>
          <a:xfrm>
            <a:off x="902140" y="2141537"/>
            <a:ext cx="10515600" cy="4351338"/>
          </a:xfrm>
        </p:spPr>
        <p:txBody>
          <a:bodyPr>
            <a:normAutofit/>
          </a:bodyPr>
          <a:lstStyle/>
          <a:p>
            <a:r>
              <a:rPr lang="en-US" sz="3200" dirty="0"/>
              <a:t>Reasons for use of ground covers </a:t>
            </a:r>
          </a:p>
          <a:p>
            <a:pPr marL="0" indent="0">
              <a:buNone/>
            </a:pPr>
            <a:endParaRPr lang="en-US" sz="3200" dirty="0"/>
          </a:p>
          <a:p>
            <a:r>
              <a:rPr lang="en-US" sz="3200" dirty="0"/>
              <a:t>Reasons for choosing native ground covers vs. non-native plants</a:t>
            </a:r>
          </a:p>
          <a:p>
            <a:pPr marL="0" indent="0">
              <a:buNone/>
            </a:pPr>
            <a:endParaRPr lang="en-US" sz="3200" dirty="0"/>
          </a:p>
          <a:p>
            <a:r>
              <a:rPr lang="en-US" sz="3200" dirty="0"/>
              <a:t>An overview of native ground covers for specific conditions such as moisture, shade conditions, and soil conditions</a:t>
            </a:r>
          </a:p>
        </p:txBody>
      </p:sp>
    </p:spTree>
    <p:extLst>
      <p:ext uri="{BB962C8B-B14F-4D97-AF65-F5344CB8AC3E}">
        <p14:creationId xmlns:p14="http://schemas.microsoft.com/office/powerpoint/2010/main" val="1611695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332F2-4607-4924-B381-B4808F8F0E9C}"/>
              </a:ext>
            </a:extLst>
          </p:cNvPr>
          <p:cNvSpPr>
            <a:spLocks noGrp="1"/>
          </p:cNvSpPr>
          <p:nvPr>
            <p:ph type="title"/>
          </p:nvPr>
        </p:nvSpPr>
        <p:spPr>
          <a:xfrm>
            <a:off x="838200" y="174945"/>
            <a:ext cx="10515600" cy="1325563"/>
          </a:xfrm>
        </p:spPr>
        <p:txBody>
          <a:bodyPr>
            <a:normAutofit/>
          </a:bodyPr>
          <a:lstStyle/>
          <a:p>
            <a:pPr algn="ctr"/>
            <a:r>
              <a:rPr lang="en-US" sz="3200" dirty="0">
                <a:latin typeface="+mn-lt"/>
              </a:rPr>
              <a:t>Partridgeberry (</a:t>
            </a:r>
            <a:r>
              <a:rPr lang="en-US" sz="3200" i="1" dirty="0" err="1">
                <a:latin typeface="+mn-lt"/>
              </a:rPr>
              <a:t>Mitchella</a:t>
            </a:r>
            <a:r>
              <a:rPr lang="en-US" sz="3200" i="1" dirty="0">
                <a:latin typeface="+mn-lt"/>
              </a:rPr>
              <a:t> </a:t>
            </a:r>
            <a:r>
              <a:rPr lang="en-US" sz="3200" i="1" dirty="0" err="1">
                <a:latin typeface="+mn-lt"/>
              </a:rPr>
              <a:t>repens</a:t>
            </a:r>
            <a:r>
              <a:rPr lang="en-US" sz="3200" dirty="0">
                <a:latin typeface="+mn-lt"/>
              </a:rPr>
              <a:t>)</a:t>
            </a:r>
          </a:p>
        </p:txBody>
      </p:sp>
      <p:sp>
        <p:nvSpPr>
          <p:cNvPr id="3" name="Content Placeholder 2">
            <a:extLst>
              <a:ext uri="{FF2B5EF4-FFF2-40B4-BE49-F238E27FC236}">
                <a16:creationId xmlns:a16="http://schemas.microsoft.com/office/drawing/2014/main" id="{36EE9062-1AD4-4DC3-8FD6-DFDE289F583C}"/>
              </a:ext>
            </a:extLst>
          </p:cNvPr>
          <p:cNvSpPr>
            <a:spLocks noGrp="1"/>
          </p:cNvSpPr>
          <p:nvPr>
            <p:ph idx="1"/>
          </p:nvPr>
        </p:nvSpPr>
        <p:spPr>
          <a:xfrm>
            <a:off x="838200" y="1460062"/>
            <a:ext cx="9098280" cy="4351338"/>
          </a:xfrm>
        </p:spPr>
        <p:txBody>
          <a:bodyPr>
            <a:normAutofit/>
          </a:bodyPr>
          <a:lstStyle/>
          <a:p>
            <a:r>
              <a:rPr lang="en-US" sz="2400" dirty="0"/>
              <a:t>Height – 0.5” Slow spreader</a:t>
            </a:r>
          </a:p>
          <a:p>
            <a:r>
              <a:rPr lang="en-US" sz="2400" dirty="0"/>
              <a:t>Flowers – May-July</a:t>
            </a:r>
          </a:p>
          <a:p>
            <a:r>
              <a:rPr lang="en-US" sz="2400" dirty="0"/>
              <a:t>Fruit – two flowers form one scarlet fruit</a:t>
            </a:r>
          </a:p>
          <a:p>
            <a:r>
              <a:rPr lang="en-US" sz="2400" dirty="0"/>
              <a:t>Growth – forms a mat under trees, </a:t>
            </a:r>
          </a:p>
          <a:p>
            <a:pPr marL="457200" lvl="1" indent="0">
              <a:buNone/>
            </a:pPr>
            <a:r>
              <a:rPr lang="en-US" dirty="0"/>
              <a:t>dry acidic woods, evergreen groundcover</a:t>
            </a:r>
          </a:p>
          <a:p>
            <a:r>
              <a:rPr lang="en-US" sz="2400" dirty="0"/>
              <a:t>Regions – Mountains, Piedmont, Coastal </a:t>
            </a:r>
          </a:p>
          <a:p>
            <a:r>
              <a:rPr lang="en-US" sz="2400" dirty="0"/>
              <a:t>Soil – Loam and Sand</a:t>
            </a:r>
          </a:p>
          <a:p>
            <a:r>
              <a:rPr lang="en-US" sz="2400" dirty="0"/>
              <a:t>Ecological Value – supports birds and small mammals, </a:t>
            </a:r>
          </a:p>
          <a:p>
            <a:pPr marL="0" indent="0">
              <a:buNone/>
            </a:pPr>
            <a:r>
              <a:rPr lang="en-US" sz="2400" dirty="0"/>
              <a:t>     nectar producer, cover for wildlife, food for wintering birds</a:t>
            </a:r>
          </a:p>
          <a:p>
            <a:endParaRPr lang="en-US" dirty="0"/>
          </a:p>
        </p:txBody>
      </p:sp>
      <p:sp>
        <p:nvSpPr>
          <p:cNvPr id="5" name="TextBox 4">
            <a:extLst>
              <a:ext uri="{FF2B5EF4-FFF2-40B4-BE49-F238E27FC236}">
                <a16:creationId xmlns:a16="http://schemas.microsoft.com/office/drawing/2014/main" id="{BBC35155-2B52-4A6A-B85E-3CC841CAC84B}"/>
              </a:ext>
            </a:extLst>
          </p:cNvPr>
          <p:cNvSpPr txBox="1"/>
          <p:nvPr/>
        </p:nvSpPr>
        <p:spPr>
          <a:xfrm>
            <a:off x="838200" y="5985044"/>
            <a:ext cx="9098280" cy="507831"/>
          </a:xfrm>
          <a:prstGeom prst="rect">
            <a:avLst/>
          </a:prstGeom>
          <a:noFill/>
        </p:spPr>
        <p:txBody>
          <a:bodyPr wrap="square" rtlCol="0">
            <a:spAutoFit/>
          </a:bodyPr>
          <a:lstStyle/>
          <a:p>
            <a:r>
              <a:rPr lang="en-US" sz="900" dirty="0"/>
              <a:t>Source: USFWS  pg. 29</a:t>
            </a:r>
          </a:p>
          <a:p>
            <a:r>
              <a:rPr lang="en-US" sz="900" dirty="0"/>
              <a:t>              “The Living Landscape” by Rick Darke and  Doug Tallamy, pgs. 312-313, 330-331</a:t>
            </a:r>
          </a:p>
          <a:p>
            <a:r>
              <a:rPr lang="en-US" sz="900" dirty="0"/>
              <a:t>               Photos: V. Klocko</a:t>
            </a:r>
          </a:p>
        </p:txBody>
      </p:sp>
      <p:pic>
        <p:nvPicPr>
          <p:cNvPr id="6" name="Picture 5">
            <a:extLst>
              <a:ext uri="{FF2B5EF4-FFF2-40B4-BE49-F238E27FC236}">
                <a16:creationId xmlns:a16="http://schemas.microsoft.com/office/drawing/2014/main" id="{C2F5E382-B5F3-4BB3-9EE9-C736885996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31399" y="3280752"/>
            <a:ext cx="2684840" cy="1920240"/>
          </a:xfrm>
          <a:prstGeom prst="rect">
            <a:avLst/>
          </a:prstGeom>
        </p:spPr>
      </p:pic>
      <p:pic>
        <p:nvPicPr>
          <p:cNvPr id="7" name="Picture 6">
            <a:extLst>
              <a:ext uri="{FF2B5EF4-FFF2-40B4-BE49-F238E27FC236}">
                <a16:creationId xmlns:a16="http://schemas.microsoft.com/office/drawing/2014/main" id="{DDF72078-9FA3-4DBF-A8C9-283EB3FDE8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36180" y="1356695"/>
            <a:ext cx="3017520" cy="2011680"/>
          </a:xfrm>
          <a:prstGeom prst="rect">
            <a:avLst/>
          </a:prstGeom>
        </p:spPr>
      </p:pic>
    </p:spTree>
    <p:extLst>
      <p:ext uri="{BB962C8B-B14F-4D97-AF65-F5344CB8AC3E}">
        <p14:creationId xmlns:p14="http://schemas.microsoft.com/office/powerpoint/2010/main" val="4139579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3A5FE-BC8B-45F6-99DF-7C9BDAA6BA97}"/>
              </a:ext>
            </a:extLst>
          </p:cNvPr>
          <p:cNvSpPr>
            <a:spLocks noGrp="1"/>
          </p:cNvSpPr>
          <p:nvPr>
            <p:ph type="title"/>
          </p:nvPr>
        </p:nvSpPr>
        <p:spPr/>
        <p:txBody>
          <a:bodyPr>
            <a:normAutofit/>
          </a:bodyPr>
          <a:lstStyle/>
          <a:p>
            <a:pPr algn="ctr"/>
            <a:r>
              <a:rPr lang="en-US" sz="3200" dirty="0">
                <a:latin typeface="+mn-lt"/>
              </a:rPr>
              <a:t>Wild Geranium (</a:t>
            </a:r>
            <a:r>
              <a:rPr lang="en-US" sz="3200" i="1" dirty="0">
                <a:latin typeface="+mn-lt"/>
              </a:rPr>
              <a:t>Geranium </a:t>
            </a:r>
            <a:r>
              <a:rPr lang="en-US" sz="3200" i="1" dirty="0" err="1">
                <a:latin typeface="+mn-lt"/>
              </a:rPr>
              <a:t>maculatum</a:t>
            </a:r>
            <a:r>
              <a:rPr lang="en-US" sz="3200" dirty="0">
                <a:latin typeface="+mn-lt"/>
              </a:rPr>
              <a:t>)</a:t>
            </a:r>
          </a:p>
        </p:txBody>
      </p:sp>
      <p:sp>
        <p:nvSpPr>
          <p:cNvPr id="4" name="TextBox 3">
            <a:extLst>
              <a:ext uri="{FF2B5EF4-FFF2-40B4-BE49-F238E27FC236}">
                <a16:creationId xmlns:a16="http://schemas.microsoft.com/office/drawing/2014/main" id="{DE4AAAB8-2840-4B4D-824E-4CEFB8146B36}"/>
              </a:ext>
            </a:extLst>
          </p:cNvPr>
          <p:cNvSpPr txBox="1"/>
          <p:nvPr/>
        </p:nvSpPr>
        <p:spPr>
          <a:xfrm>
            <a:off x="741460" y="1495538"/>
            <a:ext cx="6094674" cy="461665"/>
          </a:xfrm>
          <a:prstGeom prst="rect">
            <a:avLst/>
          </a:prstGeom>
          <a:noFill/>
        </p:spPr>
        <p:txBody>
          <a:bodyPr wrap="square">
            <a:spAutoFit/>
          </a:bodyPr>
          <a:lstStyle/>
          <a:p>
            <a:r>
              <a:rPr lang="en-US" sz="2400" dirty="0"/>
              <a:t>Height and width: 1-2 feet tall,</a:t>
            </a:r>
          </a:p>
        </p:txBody>
      </p:sp>
      <p:sp>
        <p:nvSpPr>
          <p:cNvPr id="6" name="TextBox 5">
            <a:extLst>
              <a:ext uri="{FF2B5EF4-FFF2-40B4-BE49-F238E27FC236}">
                <a16:creationId xmlns:a16="http://schemas.microsoft.com/office/drawing/2014/main" id="{064D565D-E89D-4C46-B38D-87CA2891BEFA}"/>
              </a:ext>
            </a:extLst>
          </p:cNvPr>
          <p:cNvSpPr txBox="1"/>
          <p:nvPr/>
        </p:nvSpPr>
        <p:spPr>
          <a:xfrm>
            <a:off x="-170182" y="1811638"/>
            <a:ext cx="6094674" cy="4708981"/>
          </a:xfrm>
          <a:prstGeom prst="rect">
            <a:avLst/>
          </a:prstGeom>
          <a:noFill/>
        </p:spPr>
        <p:txBody>
          <a:bodyPr wrap="square">
            <a:spAutoFit/>
          </a:bodyPr>
          <a:lstStyle/>
          <a:p>
            <a:r>
              <a:rPr lang="en-US" dirty="0"/>
              <a:t>	</a:t>
            </a:r>
            <a:r>
              <a:rPr lang="en-US" sz="2400" dirty="0"/>
              <a:t>Soil Type –loam</a:t>
            </a:r>
          </a:p>
          <a:p>
            <a:r>
              <a:rPr lang="en-US" sz="2400" dirty="0"/>
              <a:t>	Light - Sun, Part Shade</a:t>
            </a:r>
          </a:p>
          <a:p>
            <a:r>
              <a:rPr lang="en-US" sz="2400" dirty="0"/>
              <a:t>	Moisture – moist, dry</a:t>
            </a:r>
          </a:p>
          <a:p>
            <a:r>
              <a:rPr lang="en-US" sz="2400" dirty="0"/>
              <a:t>	Native area – Mountain, Piedmont, 			Coastal</a:t>
            </a:r>
          </a:p>
          <a:p>
            <a:r>
              <a:rPr lang="en-US" sz="2400" dirty="0"/>
              <a:t>	Flowers – Lavender or pink, May-July</a:t>
            </a:r>
          </a:p>
          <a:p>
            <a:r>
              <a:rPr lang="en-US" sz="2400" dirty="0"/>
              <a:t>	Habitat – woods, roadsides, fields</a:t>
            </a:r>
          </a:p>
          <a:p>
            <a:r>
              <a:rPr lang="en-US" sz="2400" dirty="0"/>
              <a:t>	Produces pollen and nectar</a:t>
            </a:r>
          </a:p>
          <a:p>
            <a:r>
              <a:rPr lang="en-US" sz="2400" dirty="0"/>
              <a:t>	Supports butterflies, birds, beneficial 		insects</a:t>
            </a:r>
          </a:p>
          <a:p>
            <a:pPr marL="342900" indent="-342900">
              <a:buAutoNum type="arabicPeriod" startAt="5"/>
            </a:pPr>
            <a:endParaRPr lang="en-US" sz="2400" dirty="0"/>
          </a:p>
          <a:p>
            <a:pPr marL="342900" indent="-342900">
              <a:buAutoNum type="arabicPeriod" startAt="5"/>
            </a:pPr>
            <a:endParaRPr lang="en-US" dirty="0"/>
          </a:p>
          <a:p>
            <a:pPr marL="342900" indent="-342900">
              <a:buAutoNum type="arabicPeriod" startAt="5"/>
            </a:pPr>
            <a:endParaRPr lang="en-US" dirty="0"/>
          </a:p>
        </p:txBody>
      </p:sp>
      <p:sp>
        <p:nvSpPr>
          <p:cNvPr id="10" name="TextBox 9">
            <a:extLst>
              <a:ext uri="{FF2B5EF4-FFF2-40B4-BE49-F238E27FC236}">
                <a16:creationId xmlns:a16="http://schemas.microsoft.com/office/drawing/2014/main" id="{631BE5DD-22A8-414A-8348-82FA999A0105}"/>
              </a:ext>
            </a:extLst>
          </p:cNvPr>
          <p:cNvSpPr txBox="1"/>
          <p:nvPr/>
        </p:nvSpPr>
        <p:spPr>
          <a:xfrm>
            <a:off x="0" y="5597289"/>
            <a:ext cx="7590514" cy="923330"/>
          </a:xfrm>
          <a:prstGeom prst="rect">
            <a:avLst/>
          </a:prstGeom>
          <a:noFill/>
        </p:spPr>
        <p:txBody>
          <a:bodyPr wrap="square">
            <a:spAutoFit/>
          </a:bodyPr>
          <a:lstStyle/>
          <a:p>
            <a:endParaRPr lang="en-US" sz="900" dirty="0"/>
          </a:p>
          <a:p>
            <a:r>
              <a:rPr lang="en-US" sz="900" dirty="0"/>
              <a:t>	Sources: www.fs.fed.us</a:t>
            </a:r>
          </a:p>
          <a:p>
            <a:r>
              <a:rPr lang="en-US" sz="900" dirty="0"/>
              <a:t>	               Wildflowers.org</a:t>
            </a:r>
          </a:p>
          <a:p>
            <a:r>
              <a:rPr lang="en-US" sz="900" dirty="0"/>
              <a:t>	              “The Living Landscape” by Rick Darke and Doug Tallamy,  pgs. 308-309</a:t>
            </a:r>
          </a:p>
          <a:p>
            <a:r>
              <a:rPr lang="en-US" sz="900" dirty="0"/>
              <a:t>	               </a:t>
            </a:r>
            <a:r>
              <a:rPr lang="en-US" sz="900" dirty="0">
                <a:hlinkClick r:id="rId2"/>
              </a:rPr>
              <a:t>https://extension.umd.edu/sites/extension.umd.edu/files/_images/programs/hgic/Publications/HG120_NativePlantsofMD.pdf</a:t>
            </a:r>
            <a:endParaRPr lang="en-US" sz="900" dirty="0"/>
          </a:p>
          <a:p>
            <a:r>
              <a:rPr lang="en-US" sz="900" dirty="0"/>
              <a:t>	              USFWS pg. 24</a:t>
            </a:r>
          </a:p>
        </p:txBody>
      </p:sp>
      <p:pic>
        <p:nvPicPr>
          <p:cNvPr id="11" name="Picture 10">
            <a:extLst>
              <a:ext uri="{FF2B5EF4-FFF2-40B4-BE49-F238E27FC236}">
                <a16:creationId xmlns:a16="http://schemas.microsoft.com/office/drawing/2014/main" id="{D95C283C-F4AB-420A-BAFB-82E1C65B76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14107" y="1764036"/>
            <a:ext cx="5120640" cy="3413760"/>
          </a:xfrm>
          <a:prstGeom prst="rect">
            <a:avLst/>
          </a:prstGeom>
        </p:spPr>
      </p:pic>
    </p:spTree>
    <p:extLst>
      <p:ext uri="{BB962C8B-B14F-4D97-AF65-F5344CB8AC3E}">
        <p14:creationId xmlns:p14="http://schemas.microsoft.com/office/powerpoint/2010/main" val="35784960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9BC90-3E29-4D16-BED4-0670B1D5575A}"/>
              </a:ext>
            </a:extLst>
          </p:cNvPr>
          <p:cNvSpPr>
            <a:spLocks noGrp="1"/>
          </p:cNvSpPr>
          <p:nvPr>
            <p:ph type="title"/>
          </p:nvPr>
        </p:nvSpPr>
        <p:spPr>
          <a:xfrm>
            <a:off x="838200" y="117474"/>
            <a:ext cx="10515600" cy="1325563"/>
          </a:xfrm>
        </p:spPr>
        <p:txBody>
          <a:bodyPr>
            <a:normAutofit fontScale="90000"/>
          </a:bodyPr>
          <a:lstStyle/>
          <a:p>
            <a:pPr algn="ctr"/>
            <a:br>
              <a:rPr lang="en-US" dirty="0"/>
            </a:br>
            <a:r>
              <a:rPr lang="en-US" sz="3600" dirty="0">
                <a:latin typeface="+mn-lt"/>
              </a:rPr>
              <a:t>Allegheny spurge (</a:t>
            </a:r>
            <a:r>
              <a:rPr lang="en-US" sz="3600" i="1" dirty="0">
                <a:latin typeface="+mn-lt"/>
              </a:rPr>
              <a:t>Pachysandra </a:t>
            </a:r>
            <a:r>
              <a:rPr lang="en-US" sz="3600" i="1" dirty="0" err="1">
                <a:latin typeface="+mn-lt"/>
              </a:rPr>
              <a:t>procumbens</a:t>
            </a:r>
            <a:r>
              <a:rPr lang="en-US" sz="3600" i="1" dirty="0">
                <a:latin typeface="+mn-lt"/>
              </a:rPr>
              <a:t>)</a:t>
            </a:r>
            <a:br>
              <a:rPr lang="en-US" sz="3600" dirty="0">
                <a:latin typeface="+mn-lt"/>
              </a:rPr>
            </a:br>
            <a:endParaRPr lang="en-US" sz="3600" dirty="0">
              <a:latin typeface="+mn-lt"/>
            </a:endParaRPr>
          </a:p>
        </p:txBody>
      </p:sp>
      <p:sp>
        <p:nvSpPr>
          <p:cNvPr id="3" name="Content Placeholder 2">
            <a:extLst>
              <a:ext uri="{FF2B5EF4-FFF2-40B4-BE49-F238E27FC236}">
                <a16:creationId xmlns:a16="http://schemas.microsoft.com/office/drawing/2014/main" id="{DB7206C9-42A9-44F6-9CE8-9965AF1B547E}"/>
              </a:ext>
            </a:extLst>
          </p:cNvPr>
          <p:cNvSpPr>
            <a:spLocks noGrp="1"/>
          </p:cNvSpPr>
          <p:nvPr>
            <p:ph idx="1"/>
          </p:nvPr>
        </p:nvSpPr>
        <p:spPr>
          <a:xfrm>
            <a:off x="598170" y="1437997"/>
            <a:ext cx="7360842" cy="4351338"/>
          </a:xfrm>
        </p:spPr>
        <p:txBody>
          <a:bodyPr>
            <a:normAutofit fontScale="85000" lnSpcReduction="20000"/>
          </a:bodyPr>
          <a:lstStyle/>
          <a:p>
            <a:r>
              <a:rPr lang="en-US" dirty="0"/>
              <a:t>Height – 6” to 12"</a:t>
            </a:r>
          </a:p>
          <a:p>
            <a:r>
              <a:rPr lang="en-US" dirty="0"/>
              <a:t>Bloom Time – March through April</a:t>
            </a:r>
          </a:p>
          <a:p>
            <a:r>
              <a:rPr lang="en-US" dirty="0"/>
              <a:t>Fruit - Dry capsules, seldom produced in any quantity. </a:t>
            </a:r>
          </a:p>
          <a:p>
            <a:pPr marL="0" indent="0">
              <a:buNone/>
            </a:pPr>
            <a:r>
              <a:rPr lang="en-US" dirty="0"/>
              <a:t>	Not ornamentally important.</a:t>
            </a:r>
          </a:p>
          <a:p>
            <a:r>
              <a:rPr lang="en-US" dirty="0"/>
              <a:t>Light  – Dappled sunlight, part shade to full shade </a:t>
            </a:r>
          </a:p>
          <a:p>
            <a:r>
              <a:rPr lang="en-US" dirty="0"/>
              <a:t>Growth – grows under trees and shrubs </a:t>
            </a:r>
          </a:p>
          <a:p>
            <a:r>
              <a:rPr lang="en-US" dirty="0"/>
              <a:t>                 found in moist rich woods, not invasive. </a:t>
            </a:r>
          </a:p>
          <a:p>
            <a:r>
              <a:rPr lang="en-US" dirty="0"/>
              <a:t>Regions – Mountains, Piedmont, Coastal </a:t>
            </a:r>
          </a:p>
          <a:p>
            <a:r>
              <a:rPr lang="en-US" dirty="0"/>
              <a:t>Soil – Loam (Silt), Clay, Sand</a:t>
            </a:r>
          </a:p>
          <a:p>
            <a:r>
              <a:rPr lang="en-US" dirty="0"/>
              <a:t>Ecological Value – supports bees and predatory insects, </a:t>
            </a:r>
          </a:p>
          <a:p>
            <a:pPr marL="0" indent="0">
              <a:buNone/>
            </a:pPr>
            <a:r>
              <a:rPr lang="en-US" dirty="0"/>
              <a:t>	cover for wildlife, low maintenance</a:t>
            </a:r>
          </a:p>
          <a:p>
            <a:endParaRPr lang="en-US" dirty="0"/>
          </a:p>
          <a:p>
            <a:pPr marL="0" indent="0">
              <a:buNone/>
            </a:pPr>
            <a:endParaRPr lang="en-US" dirty="0"/>
          </a:p>
        </p:txBody>
      </p:sp>
      <p:sp>
        <p:nvSpPr>
          <p:cNvPr id="8" name="TextBox 7">
            <a:extLst>
              <a:ext uri="{FF2B5EF4-FFF2-40B4-BE49-F238E27FC236}">
                <a16:creationId xmlns:a16="http://schemas.microsoft.com/office/drawing/2014/main" id="{C2A55D82-B5F3-414E-B900-8BADE26DE391}"/>
              </a:ext>
            </a:extLst>
          </p:cNvPr>
          <p:cNvSpPr txBox="1"/>
          <p:nvPr/>
        </p:nvSpPr>
        <p:spPr>
          <a:xfrm>
            <a:off x="598170" y="6002229"/>
            <a:ext cx="6092190" cy="507831"/>
          </a:xfrm>
          <a:prstGeom prst="rect">
            <a:avLst/>
          </a:prstGeom>
          <a:noFill/>
        </p:spPr>
        <p:txBody>
          <a:bodyPr wrap="square" rtlCol="0">
            <a:spAutoFit/>
          </a:bodyPr>
          <a:lstStyle/>
          <a:p>
            <a:r>
              <a:rPr lang="en-US" sz="900" dirty="0"/>
              <a:t>Source: North Carolina State Extension Gardener Plant Toolbox </a:t>
            </a:r>
          </a:p>
          <a:p>
            <a:r>
              <a:rPr lang="en-US" sz="900" dirty="0"/>
              <a:t>               </a:t>
            </a:r>
            <a:r>
              <a:rPr lang="en-US" sz="900" dirty="0" err="1"/>
              <a:t>Izel</a:t>
            </a:r>
            <a:r>
              <a:rPr lang="en-US" sz="900" dirty="0"/>
              <a:t> Native Plants website</a:t>
            </a:r>
          </a:p>
          <a:p>
            <a:r>
              <a:rPr lang="en-US" sz="900" dirty="0"/>
              <a:t>               </a:t>
            </a:r>
            <a:r>
              <a:rPr lang="en-US" sz="900" dirty="0" err="1"/>
              <a:t>Photos:V</a:t>
            </a:r>
            <a:r>
              <a:rPr lang="en-US" sz="900" dirty="0"/>
              <a:t>. Klocko</a:t>
            </a:r>
          </a:p>
        </p:txBody>
      </p:sp>
      <p:pic>
        <p:nvPicPr>
          <p:cNvPr id="4" name="Picture 3">
            <a:extLst>
              <a:ext uri="{FF2B5EF4-FFF2-40B4-BE49-F238E27FC236}">
                <a16:creationId xmlns:a16="http://schemas.microsoft.com/office/drawing/2014/main" id="{05E44627-8357-4AFC-9AE8-213D09E6E5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90989" y="1249680"/>
            <a:ext cx="3749040" cy="2499360"/>
          </a:xfrm>
          <a:prstGeom prst="rect">
            <a:avLst/>
          </a:prstGeom>
        </p:spPr>
      </p:pic>
      <p:pic>
        <p:nvPicPr>
          <p:cNvPr id="7" name="Picture 6">
            <a:extLst>
              <a:ext uri="{FF2B5EF4-FFF2-40B4-BE49-F238E27FC236}">
                <a16:creationId xmlns:a16="http://schemas.microsoft.com/office/drawing/2014/main" id="{64A0A6EC-40DE-4493-AE2B-BFF164F2BA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90989" y="4010700"/>
            <a:ext cx="3749040" cy="2499360"/>
          </a:xfrm>
          <a:prstGeom prst="rect">
            <a:avLst/>
          </a:prstGeom>
        </p:spPr>
      </p:pic>
    </p:spTree>
    <p:extLst>
      <p:ext uri="{BB962C8B-B14F-4D97-AF65-F5344CB8AC3E}">
        <p14:creationId xmlns:p14="http://schemas.microsoft.com/office/powerpoint/2010/main" val="39905323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B65053-1BD4-42C7-81CB-A2A67A52C779}"/>
              </a:ext>
            </a:extLst>
          </p:cNvPr>
          <p:cNvSpPr txBox="1"/>
          <p:nvPr/>
        </p:nvSpPr>
        <p:spPr>
          <a:xfrm>
            <a:off x="3709035" y="464582"/>
            <a:ext cx="6097904" cy="584775"/>
          </a:xfrm>
          <a:prstGeom prst="rect">
            <a:avLst/>
          </a:prstGeom>
          <a:noFill/>
        </p:spPr>
        <p:txBody>
          <a:bodyPr wrap="square">
            <a:spAutoFit/>
          </a:bodyPr>
          <a:lstStyle/>
          <a:p>
            <a:r>
              <a:rPr lang="en-US" sz="3200" dirty="0"/>
              <a:t>Lyre-Leaf Sage (</a:t>
            </a:r>
            <a:r>
              <a:rPr lang="en-US" sz="3200" i="1" dirty="0"/>
              <a:t>Salvia </a:t>
            </a:r>
            <a:r>
              <a:rPr lang="en-US" sz="3200" i="1" dirty="0" err="1"/>
              <a:t>lyrata</a:t>
            </a:r>
            <a:r>
              <a:rPr lang="en-US" sz="3200" dirty="0"/>
              <a:t>)</a:t>
            </a:r>
          </a:p>
        </p:txBody>
      </p:sp>
      <p:sp>
        <p:nvSpPr>
          <p:cNvPr id="6" name="TextBox 5">
            <a:extLst>
              <a:ext uri="{FF2B5EF4-FFF2-40B4-BE49-F238E27FC236}">
                <a16:creationId xmlns:a16="http://schemas.microsoft.com/office/drawing/2014/main" id="{F56D7CAD-1AC7-45B8-B65F-11F03BD3ABF8}"/>
              </a:ext>
            </a:extLst>
          </p:cNvPr>
          <p:cNvSpPr txBox="1"/>
          <p:nvPr/>
        </p:nvSpPr>
        <p:spPr>
          <a:xfrm>
            <a:off x="751523" y="1033998"/>
            <a:ext cx="5344477" cy="4893647"/>
          </a:xfrm>
          <a:prstGeom prst="rect">
            <a:avLst/>
          </a:prstGeom>
          <a:noFill/>
        </p:spPr>
        <p:txBody>
          <a:bodyPr wrap="square">
            <a:spAutoFit/>
          </a:bodyPr>
          <a:lstStyle/>
          <a:p>
            <a:r>
              <a:rPr lang="en-US" sz="2400" dirty="0"/>
              <a:t>Height 1’-2’	</a:t>
            </a:r>
          </a:p>
          <a:p>
            <a:r>
              <a:rPr lang="en-US" sz="2400" dirty="0"/>
              <a:t>Soil Type –loam, sand</a:t>
            </a:r>
          </a:p>
          <a:p>
            <a:r>
              <a:rPr lang="en-US" sz="2400" dirty="0"/>
              <a:t>Light - Sun, Part Shade</a:t>
            </a:r>
          </a:p>
          <a:p>
            <a:r>
              <a:rPr lang="en-US" sz="2400" dirty="0"/>
              <a:t>Moisture –moist, dry</a:t>
            </a:r>
          </a:p>
          <a:p>
            <a:r>
              <a:rPr lang="en-US" sz="2400" dirty="0"/>
              <a:t>Native area –Mountain, Piedmont, 	Coastal</a:t>
            </a:r>
          </a:p>
          <a:p>
            <a:r>
              <a:rPr lang="en-US" sz="2400" dirty="0"/>
              <a:t>Habitat - moist pastures, upland woods, 	thickets, waste areas</a:t>
            </a:r>
          </a:p>
          <a:p>
            <a:r>
              <a:rPr lang="en-US" sz="2400" dirty="0"/>
              <a:t>Attracts butterflies and hummingbirds</a:t>
            </a:r>
          </a:p>
          <a:p>
            <a:r>
              <a:rPr lang="en-US" sz="2400" dirty="0"/>
              <a:t>Provides shelter for wildlife</a:t>
            </a:r>
          </a:p>
          <a:p>
            <a:r>
              <a:rPr lang="en-US" sz="2400" dirty="0"/>
              <a:t>Deciduous</a:t>
            </a:r>
          </a:p>
          <a:p>
            <a:r>
              <a:rPr lang="en-US" sz="2400" dirty="0"/>
              <a:t>April- June violet flowers</a:t>
            </a:r>
          </a:p>
          <a:p>
            <a:r>
              <a:rPr lang="en-US" sz="2400" dirty="0"/>
              <a:t>Nut/nutlike fruit</a:t>
            </a:r>
          </a:p>
        </p:txBody>
      </p:sp>
      <p:sp>
        <p:nvSpPr>
          <p:cNvPr id="9" name="TextBox 8">
            <a:extLst>
              <a:ext uri="{FF2B5EF4-FFF2-40B4-BE49-F238E27FC236}">
                <a16:creationId xmlns:a16="http://schemas.microsoft.com/office/drawing/2014/main" id="{F6E298C9-A4C5-4881-82EE-90D9E05ACF03}"/>
              </a:ext>
            </a:extLst>
          </p:cNvPr>
          <p:cNvSpPr txBox="1"/>
          <p:nvPr/>
        </p:nvSpPr>
        <p:spPr>
          <a:xfrm>
            <a:off x="660082" y="6115050"/>
            <a:ext cx="3856259" cy="369332"/>
          </a:xfrm>
          <a:prstGeom prst="rect">
            <a:avLst/>
          </a:prstGeom>
          <a:noFill/>
        </p:spPr>
        <p:txBody>
          <a:bodyPr wrap="square">
            <a:spAutoFit/>
          </a:bodyPr>
          <a:lstStyle/>
          <a:p>
            <a:r>
              <a:rPr lang="en-US" sz="900" dirty="0"/>
              <a:t>Sources: USFWS pg. 33</a:t>
            </a:r>
          </a:p>
          <a:p>
            <a:r>
              <a:rPr lang="en-US" sz="900" dirty="0"/>
              <a:t>                “The Living Landscape” by Rick Darke and Doug Tallamy pg. 314-315 </a:t>
            </a:r>
          </a:p>
        </p:txBody>
      </p:sp>
      <p:pic>
        <p:nvPicPr>
          <p:cNvPr id="5" name="Picture 4">
            <a:extLst>
              <a:ext uri="{FF2B5EF4-FFF2-40B4-BE49-F238E27FC236}">
                <a16:creationId xmlns:a16="http://schemas.microsoft.com/office/drawing/2014/main" id="{DBDDFDDD-FE04-4259-81F2-76591DDE41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89357" y="3810000"/>
            <a:ext cx="4023360" cy="2682240"/>
          </a:xfrm>
          <a:prstGeom prst="rect">
            <a:avLst/>
          </a:prstGeom>
        </p:spPr>
      </p:pic>
      <p:sp>
        <p:nvSpPr>
          <p:cNvPr id="7" name="TextBox 6">
            <a:extLst>
              <a:ext uri="{FF2B5EF4-FFF2-40B4-BE49-F238E27FC236}">
                <a16:creationId xmlns:a16="http://schemas.microsoft.com/office/drawing/2014/main" id="{68FE7206-9F04-411F-827B-AC4D92F5549E}"/>
              </a:ext>
            </a:extLst>
          </p:cNvPr>
          <p:cNvSpPr txBox="1"/>
          <p:nvPr/>
        </p:nvSpPr>
        <p:spPr>
          <a:xfrm>
            <a:off x="6289357" y="6492240"/>
            <a:ext cx="4354830" cy="230832"/>
          </a:xfrm>
          <a:prstGeom prst="rect">
            <a:avLst/>
          </a:prstGeom>
          <a:noFill/>
        </p:spPr>
        <p:txBody>
          <a:bodyPr wrap="square" rtlCol="0">
            <a:spAutoFit/>
          </a:bodyPr>
          <a:lstStyle/>
          <a:p>
            <a:r>
              <a:rPr lang="en-US" sz="900" dirty="0"/>
              <a:t>V. Klocko</a:t>
            </a:r>
          </a:p>
        </p:txBody>
      </p:sp>
      <p:sp>
        <p:nvSpPr>
          <p:cNvPr id="8" name="TextBox 7">
            <a:extLst>
              <a:ext uri="{FF2B5EF4-FFF2-40B4-BE49-F238E27FC236}">
                <a16:creationId xmlns:a16="http://schemas.microsoft.com/office/drawing/2014/main" id="{7DFDB7AF-1D94-4BF3-8066-30CB09A7C0A2}"/>
              </a:ext>
            </a:extLst>
          </p:cNvPr>
          <p:cNvSpPr txBox="1"/>
          <p:nvPr/>
        </p:nvSpPr>
        <p:spPr>
          <a:xfrm>
            <a:off x="6289357" y="3048000"/>
            <a:ext cx="2434765" cy="230832"/>
          </a:xfrm>
          <a:prstGeom prst="rect">
            <a:avLst/>
          </a:prstGeom>
          <a:noFill/>
        </p:spPr>
        <p:txBody>
          <a:bodyPr wrap="square" rtlCol="0">
            <a:spAutoFit/>
          </a:bodyPr>
          <a:lstStyle/>
          <a:p>
            <a:r>
              <a:rPr lang="en-US" sz="900"/>
              <a:t> Mary Keim is licensed under CC BY-NC-SA 2.0 </a:t>
            </a:r>
            <a:endParaRPr lang="en-US" sz="900" dirty="0"/>
          </a:p>
        </p:txBody>
      </p:sp>
      <p:pic>
        <p:nvPicPr>
          <p:cNvPr id="2" name="Picture 1">
            <a:extLst>
              <a:ext uri="{FF2B5EF4-FFF2-40B4-BE49-F238E27FC236}">
                <a16:creationId xmlns:a16="http://schemas.microsoft.com/office/drawing/2014/main" id="{92E838AD-746A-4C36-8E34-50306F93BB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64022" y="726192"/>
            <a:ext cx="2377440" cy="2971800"/>
          </a:xfrm>
          <a:prstGeom prst="rect">
            <a:avLst/>
          </a:prstGeom>
        </p:spPr>
      </p:pic>
    </p:spTree>
    <p:extLst>
      <p:ext uri="{BB962C8B-B14F-4D97-AF65-F5344CB8AC3E}">
        <p14:creationId xmlns:p14="http://schemas.microsoft.com/office/powerpoint/2010/main" val="27625629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4F071-AEB9-417F-94BF-FEFC8F340814}"/>
              </a:ext>
            </a:extLst>
          </p:cNvPr>
          <p:cNvSpPr>
            <a:spLocks noGrp="1"/>
          </p:cNvSpPr>
          <p:nvPr>
            <p:ph type="title"/>
          </p:nvPr>
        </p:nvSpPr>
        <p:spPr>
          <a:xfrm>
            <a:off x="1096891" y="948909"/>
            <a:ext cx="10515600" cy="579358"/>
          </a:xfrm>
        </p:spPr>
        <p:txBody>
          <a:bodyPr>
            <a:normAutofit fontScale="90000"/>
          </a:bodyPr>
          <a:lstStyle/>
          <a:p>
            <a:pPr algn="ctr"/>
            <a:r>
              <a:rPr lang="en-US" sz="3600" dirty="0">
                <a:latin typeface="+mn-lt"/>
              </a:rPr>
              <a:t>Marginal Woodfern (</a:t>
            </a:r>
            <a:r>
              <a:rPr lang="en-US" sz="3600" i="1" dirty="0">
                <a:latin typeface="+mn-lt"/>
              </a:rPr>
              <a:t>Dryopteris </a:t>
            </a:r>
            <a:r>
              <a:rPr lang="en-US" sz="3600" i="1" dirty="0" err="1">
                <a:latin typeface="+mn-lt"/>
              </a:rPr>
              <a:t>marginalis</a:t>
            </a:r>
            <a:r>
              <a:rPr lang="en-US" sz="3600" dirty="0">
                <a:latin typeface="+mn-lt"/>
              </a:rPr>
              <a:t>) </a:t>
            </a:r>
            <a:br>
              <a:rPr lang="en-US" sz="3600" dirty="0">
                <a:latin typeface="+mn-lt"/>
              </a:rPr>
            </a:br>
            <a:r>
              <a:rPr lang="en-US" dirty="0">
                <a:latin typeface="+mn-lt"/>
              </a:rPr>
              <a:t>	</a:t>
            </a:r>
          </a:p>
        </p:txBody>
      </p:sp>
      <p:sp>
        <p:nvSpPr>
          <p:cNvPr id="3" name="Content Placeholder 2">
            <a:extLst>
              <a:ext uri="{FF2B5EF4-FFF2-40B4-BE49-F238E27FC236}">
                <a16:creationId xmlns:a16="http://schemas.microsoft.com/office/drawing/2014/main" id="{0372B742-005D-4323-A195-8265D03B9BE3}"/>
              </a:ext>
            </a:extLst>
          </p:cNvPr>
          <p:cNvSpPr>
            <a:spLocks noGrp="1"/>
          </p:cNvSpPr>
          <p:nvPr>
            <p:ph idx="1"/>
          </p:nvPr>
        </p:nvSpPr>
        <p:spPr>
          <a:xfrm>
            <a:off x="838200" y="1825625"/>
            <a:ext cx="6591300" cy="3402648"/>
          </a:xfrm>
        </p:spPr>
        <p:txBody>
          <a:bodyPr>
            <a:normAutofit/>
          </a:bodyPr>
          <a:lstStyle/>
          <a:p>
            <a:pPr marL="0" indent="0">
              <a:spcBef>
                <a:spcPts val="0"/>
              </a:spcBef>
              <a:buNone/>
            </a:pPr>
            <a:r>
              <a:rPr lang="en-US" sz="2400" dirty="0"/>
              <a:t>Height -1’-3’</a:t>
            </a:r>
          </a:p>
          <a:p>
            <a:pPr marL="0" indent="0">
              <a:spcBef>
                <a:spcPts val="0"/>
              </a:spcBef>
              <a:buNone/>
            </a:pPr>
            <a:r>
              <a:rPr lang="en-US" sz="2400" dirty="0"/>
              <a:t>Soil Type –clay, loam, sand</a:t>
            </a:r>
          </a:p>
          <a:p>
            <a:pPr marL="0" indent="0">
              <a:spcBef>
                <a:spcPts val="0"/>
              </a:spcBef>
              <a:buNone/>
            </a:pPr>
            <a:r>
              <a:rPr lang="en-US" sz="2400" dirty="0"/>
              <a:t>Light - Sun, Part Shade, Dense Shade	</a:t>
            </a:r>
          </a:p>
          <a:p>
            <a:pPr marL="0" indent="0">
              <a:spcBef>
                <a:spcPts val="0"/>
              </a:spcBef>
              <a:buNone/>
            </a:pPr>
            <a:r>
              <a:rPr lang="en-US" sz="2400" dirty="0"/>
              <a:t>Moisture –moist, dry, </a:t>
            </a:r>
          </a:p>
          <a:p>
            <a:pPr marL="0" indent="0">
              <a:spcBef>
                <a:spcPts val="0"/>
              </a:spcBef>
              <a:buNone/>
            </a:pPr>
            <a:r>
              <a:rPr lang="en-US" sz="2400" dirty="0"/>
              <a:t>Native area –Mountain, Piedmont, Coastal</a:t>
            </a:r>
          </a:p>
          <a:p>
            <a:pPr marL="0" indent="0">
              <a:spcBef>
                <a:spcPts val="0"/>
              </a:spcBef>
              <a:buNone/>
            </a:pPr>
            <a:r>
              <a:rPr lang="en-US" sz="2400" dirty="0"/>
              <a:t>Habitat -likes winter oak leaf cover</a:t>
            </a:r>
          </a:p>
          <a:p>
            <a:pPr marL="0" indent="0">
              <a:spcBef>
                <a:spcPts val="0"/>
              </a:spcBef>
              <a:buNone/>
            </a:pPr>
            <a:r>
              <a:rPr lang="en-US" sz="2400" dirty="0"/>
              <a:t>Shelter for toads and lizards</a:t>
            </a:r>
          </a:p>
          <a:p>
            <a:pPr marL="0" indent="0">
              <a:spcBef>
                <a:spcPts val="0"/>
              </a:spcBef>
              <a:buNone/>
            </a:pPr>
            <a:r>
              <a:rPr lang="en-US" sz="2400" dirty="0"/>
              <a:t>Evergreen</a:t>
            </a:r>
          </a:p>
          <a:p>
            <a:pPr marL="0" indent="0">
              <a:spcBef>
                <a:spcPts val="0"/>
              </a:spcBef>
              <a:buNone/>
            </a:pPr>
            <a:r>
              <a:rPr lang="en-US" sz="2400" dirty="0"/>
              <a:t>Clump forming, easily transplanted</a:t>
            </a:r>
          </a:p>
          <a:p>
            <a:endParaRPr lang="en-US" dirty="0"/>
          </a:p>
        </p:txBody>
      </p:sp>
      <p:sp>
        <p:nvSpPr>
          <p:cNvPr id="6" name="TextBox 5">
            <a:extLst>
              <a:ext uri="{FF2B5EF4-FFF2-40B4-BE49-F238E27FC236}">
                <a16:creationId xmlns:a16="http://schemas.microsoft.com/office/drawing/2014/main" id="{C69CE46F-FC9F-4930-837D-EAF742E9CD9E}"/>
              </a:ext>
            </a:extLst>
          </p:cNvPr>
          <p:cNvSpPr txBox="1"/>
          <p:nvPr/>
        </p:nvSpPr>
        <p:spPr>
          <a:xfrm flipH="1">
            <a:off x="838200" y="6176963"/>
            <a:ext cx="5038725" cy="369332"/>
          </a:xfrm>
          <a:prstGeom prst="rect">
            <a:avLst/>
          </a:prstGeom>
          <a:noFill/>
        </p:spPr>
        <p:txBody>
          <a:bodyPr wrap="square" rtlCol="0">
            <a:spAutoFit/>
          </a:bodyPr>
          <a:lstStyle/>
          <a:p>
            <a:r>
              <a:rPr lang="en-US" sz="900" dirty="0"/>
              <a:t>Sources: wildflowers.org</a:t>
            </a:r>
          </a:p>
          <a:p>
            <a:r>
              <a:rPr lang="en-US" sz="900" dirty="0"/>
              <a:t>                  USFWS pg.12</a:t>
            </a:r>
          </a:p>
        </p:txBody>
      </p:sp>
      <p:pic>
        <p:nvPicPr>
          <p:cNvPr id="5" name="Picture 4">
            <a:extLst>
              <a:ext uri="{FF2B5EF4-FFF2-40B4-BE49-F238E27FC236}">
                <a16:creationId xmlns:a16="http://schemas.microsoft.com/office/drawing/2014/main" id="{E97D4B4C-8D36-40F9-A7BF-771B5A3D0C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29500" y="1629727"/>
            <a:ext cx="4389120" cy="3291840"/>
          </a:xfrm>
          <a:prstGeom prst="rect">
            <a:avLst/>
          </a:prstGeom>
        </p:spPr>
      </p:pic>
      <p:sp>
        <p:nvSpPr>
          <p:cNvPr id="7" name="TextBox 6">
            <a:extLst>
              <a:ext uri="{FF2B5EF4-FFF2-40B4-BE49-F238E27FC236}">
                <a16:creationId xmlns:a16="http://schemas.microsoft.com/office/drawing/2014/main" id="{43F8F855-CB2D-4BC4-A853-F44AF4519433}"/>
              </a:ext>
            </a:extLst>
          </p:cNvPr>
          <p:cNvSpPr txBox="1"/>
          <p:nvPr/>
        </p:nvSpPr>
        <p:spPr>
          <a:xfrm>
            <a:off x="7429500" y="5117465"/>
            <a:ext cx="3180184" cy="230832"/>
          </a:xfrm>
          <a:prstGeom prst="rect">
            <a:avLst/>
          </a:prstGeom>
          <a:noFill/>
        </p:spPr>
        <p:txBody>
          <a:bodyPr wrap="square" rtlCol="0">
            <a:spAutoFit/>
          </a:bodyPr>
          <a:lstStyle/>
          <a:p>
            <a:r>
              <a:rPr lang="en-US" sz="900" dirty="0"/>
              <a:t>Photo: K.P. McFarland is licensed under CC BY-NC 2.0 </a:t>
            </a:r>
          </a:p>
        </p:txBody>
      </p:sp>
    </p:spTree>
    <p:extLst>
      <p:ext uri="{BB962C8B-B14F-4D97-AF65-F5344CB8AC3E}">
        <p14:creationId xmlns:p14="http://schemas.microsoft.com/office/powerpoint/2010/main" val="16650355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A99BB-8078-4CEE-9822-2F14076CDAD3}"/>
              </a:ext>
            </a:extLst>
          </p:cNvPr>
          <p:cNvSpPr>
            <a:spLocks noGrp="1"/>
          </p:cNvSpPr>
          <p:nvPr>
            <p:ph type="title"/>
          </p:nvPr>
        </p:nvSpPr>
        <p:spPr>
          <a:xfrm>
            <a:off x="838200" y="365126"/>
            <a:ext cx="10515600" cy="912690"/>
          </a:xfrm>
        </p:spPr>
        <p:txBody>
          <a:bodyPr>
            <a:normAutofit/>
          </a:bodyPr>
          <a:lstStyle/>
          <a:p>
            <a:pPr algn="ctr"/>
            <a:r>
              <a:rPr lang="en-US" sz="3200" dirty="0">
                <a:latin typeface="+mn-lt"/>
              </a:rPr>
              <a:t>Blue Sedge </a:t>
            </a:r>
            <a:r>
              <a:rPr lang="en-US" sz="3200" i="1" dirty="0">
                <a:latin typeface="+mn-lt"/>
              </a:rPr>
              <a:t>(</a:t>
            </a:r>
            <a:r>
              <a:rPr lang="en-US" sz="3200" i="1" dirty="0" err="1">
                <a:latin typeface="+mn-lt"/>
              </a:rPr>
              <a:t>Carex</a:t>
            </a:r>
            <a:r>
              <a:rPr lang="en-US" sz="3200" i="1" dirty="0">
                <a:latin typeface="+mn-lt"/>
              </a:rPr>
              <a:t> </a:t>
            </a:r>
            <a:r>
              <a:rPr lang="en-US" sz="3200" i="1" dirty="0" err="1">
                <a:latin typeface="+mn-lt"/>
              </a:rPr>
              <a:t>glaucodea</a:t>
            </a:r>
            <a:r>
              <a:rPr lang="en-US" sz="3200" i="1" dirty="0">
                <a:latin typeface="+mn-lt"/>
              </a:rPr>
              <a:t>)</a:t>
            </a:r>
          </a:p>
        </p:txBody>
      </p:sp>
      <p:sp>
        <p:nvSpPr>
          <p:cNvPr id="3" name="Content Placeholder 2">
            <a:extLst>
              <a:ext uri="{FF2B5EF4-FFF2-40B4-BE49-F238E27FC236}">
                <a16:creationId xmlns:a16="http://schemas.microsoft.com/office/drawing/2014/main" id="{ABE94C56-49BD-4E54-A591-129CFEF46043}"/>
              </a:ext>
            </a:extLst>
          </p:cNvPr>
          <p:cNvSpPr>
            <a:spLocks noGrp="1"/>
          </p:cNvSpPr>
          <p:nvPr>
            <p:ph idx="1"/>
          </p:nvPr>
        </p:nvSpPr>
        <p:spPr>
          <a:xfrm>
            <a:off x="838200" y="1378805"/>
            <a:ext cx="10515600" cy="4351338"/>
          </a:xfrm>
        </p:spPr>
        <p:txBody>
          <a:bodyPr>
            <a:normAutofit fontScale="92500" lnSpcReduction="10000"/>
          </a:bodyPr>
          <a:lstStyle/>
          <a:p>
            <a:pPr marL="0" indent="0">
              <a:buNone/>
            </a:pPr>
            <a:r>
              <a:rPr lang="en-US" sz="2600" dirty="0"/>
              <a:t>Height – 0.5’-2’</a:t>
            </a:r>
          </a:p>
          <a:p>
            <a:pPr marL="0" indent="0">
              <a:buNone/>
            </a:pPr>
            <a:r>
              <a:rPr lang="en-US" sz="2600" dirty="0"/>
              <a:t>Light - Part Shade, Dense Shade</a:t>
            </a:r>
          </a:p>
          <a:p>
            <a:pPr marL="0" indent="0">
              <a:buNone/>
            </a:pPr>
            <a:r>
              <a:rPr lang="en-US" sz="2600" dirty="0"/>
              <a:t>Moisture –moist, dry,</a:t>
            </a:r>
          </a:p>
          <a:p>
            <a:pPr marL="0" indent="0">
              <a:buNone/>
            </a:pPr>
            <a:r>
              <a:rPr lang="en-US" sz="2600" dirty="0"/>
              <a:t>Native area –Piedmont, Coastal</a:t>
            </a:r>
          </a:p>
          <a:p>
            <a:pPr marL="0" indent="0">
              <a:buNone/>
            </a:pPr>
            <a:r>
              <a:rPr lang="en-US" sz="2600" dirty="0"/>
              <a:t>Habitat -moist to dry woods</a:t>
            </a:r>
          </a:p>
          <a:p>
            <a:pPr marL="0" indent="0">
              <a:buNone/>
            </a:pPr>
            <a:r>
              <a:rPr lang="en-US" sz="2600" dirty="0"/>
              <a:t>Cover for wildlife, pollen and nectar producer, </a:t>
            </a:r>
          </a:p>
          <a:p>
            <a:pPr marL="0" indent="0">
              <a:buNone/>
            </a:pPr>
            <a:r>
              <a:rPr lang="en-US" sz="2600" dirty="0"/>
              <a:t>	larval host for skipper butterflies</a:t>
            </a:r>
          </a:p>
          <a:p>
            <a:pPr marL="0" indent="0">
              <a:buNone/>
            </a:pPr>
            <a:r>
              <a:rPr lang="en-US" sz="2600" dirty="0"/>
              <a:t>Deciduous/ evergreen</a:t>
            </a:r>
          </a:p>
          <a:p>
            <a:pPr marL="0" indent="0">
              <a:buNone/>
            </a:pPr>
            <a:r>
              <a:rPr lang="en-US" sz="2600" dirty="0"/>
              <a:t>Reddish Flowers May – June</a:t>
            </a:r>
          </a:p>
          <a:p>
            <a:pPr marL="0" indent="0">
              <a:buNone/>
            </a:pPr>
            <a:r>
              <a:rPr lang="en-US" sz="2600" dirty="0"/>
              <a:t>Clump forming alternative to </a:t>
            </a:r>
            <a:r>
              <a:rPr lang="en-US" sz="2600" dirty="0" err="1"/>
              <a:t>Lirope</a:t>
            </a:r>
            <a:endParaRPr lang="en-US" sz="2600" dirty="0"/>
          </a:p>
          <a:p>
            <a:endParaRPr lang="en-US" dirty="0"/>
          </a:p>
        </p:txBody>
      </p:sp>
      <p:sp>
        <p:nvSpPr>
          <p:cNvPr id="13" name="TextBox 12">
            <a:extLst>
              <a:ext uri="{FF2B5EF4-FFF2-40B4-BE49-F238E27FC236}">
                <a16:creationId xmlns:a16="http://schemas.microsoft.com/office/drawing/2014/main" id="{C0E67F7D-4B02-44B8-AB05-76DA01E0A7BB}"/>
              </a:ext>
            </a:extLst>
          </p:cNvPr>
          <p:cNvSpPr txBox="1"/>
          <p:nvPr/>
        </p:nvSpPr>
        <p:spPr>
          <a:xfrm flipH="1">
            <a:off x="838200" y="5831132"/>
            <a:ext cx="5487573" cy="507831"/>
          </a:xfrm>
          <a:prstGeom prst="rect">
            <a:avLst/>
          </a:prstGeom>
          <a:noFill/>
        </p:spPr>
        <p:txBody>
          <a:bodyPr wrap="square" rtlCol="0">
            <a:spAutoFit/>
          </a:bodyPr>
          <a:lstStyle/>
          <a:p>
            <a:r>
              <a:rPr lang="en-US" sz="900" dirty="0"/>
              <a:t>Source(s): wildflowers.org</a:t>
            </a:r>
          </a:p>
          <a:p>
            <a:r>
              <a:rPr lang="en-US" sz="900" dirty="0"/>
              <a:t>                   “The Living Landscape” by Rick Darke and Doug Tallamy pg. </a:t>
            </a:r>
            <a:r>
              <a:rPr lang="en-US" sz="900"/>
              <a:t>318-319</a:t>
            </a:r>
            <a:endParaRPr lang="en-US" sz="900" dirty="0"/>
          </a:p>
          <a:p>
            <a:r>
              <a:rPr lang="en-US" sz="900" dirty="0"/>
              <a:t>                   USFWS pg. 14</a:t>
            </a:r>
          </a:p>
        </p:txBody>
      </p:sp>
      <p:pic>
        <p:nvPicPr>
          <p:cNvPr id="4" name="Picture 3">
            <a:extLst>
              <a:ext uri="{FF2B5EF4-FFF2-40B4-BE49-F238E27FC236}">
                <a16:creationId xmlns:a16="http://schemas.microsoft.com/office/drawing/2014/main" id="{910D60F9-3E70-4B96-ABC6-BDE5860E35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91445" y="1753678"/>
            <a:ext cx="4526280" cy="3017520"/>
          </a:xfrm>
          <a:prstGeom prst="rect">
            <a:avLst/>
          </a:prstGeom>
        </p:spPr>
      </p:pic>
      <p:sp>
        <p:nvSpPr>
          <p:cNvPr id="5" name="TextBox 4">
            <a:extLst>
              <a:ext uri="{FF2B5EF4-FFF2-40B4-BE49-F238E27FC236}">
                <a16:creationId xmlns:a16="http://schemas.microsoft.com/office/drawing/2014/main" id="{A5E10D28-6347-4146-A18A-BE43E6DA03B5}"/>
              </a:ext>
            </a:extLst>
          </p:cNvPr>
          <p:cNvSpPr txBox="1"/>
          <p:nvPr/>
        </p:nvSpPr>
        <p:spPr>
          <a:xfrm>
            <a:off x="7296539" y="5146071"/>
            <a:ext cx="1912775" cy="230832"/>
          </a:xfrm>
          <a:prstGeom prst="rect">
            <a:avLst/>
          </a:prstGeom>
          <a:noFill/>
        </p:spPr>
        <p:txBody>
          <a:bodyPr wrap="square" rtlCol="0">
            <a:spAutoFit/>
          </a:bodyPr>
          <a:lstStyle/>
          <a:p>
            <a:r>
              <a:rPr lang="en-US" sz="900" dirty="0"/>
              <a:t>Photo: V. Klocko</a:t>
            </a:r>
          </a:p>
        </p:txBody>
      </p:sp>
    </p:spTree>
    <p:extLst>
      <p:ext uri="{BB962C8B-B14F-4D97-AF65-F5344CB8AC3E}">
        <p14:creationId xmlns:p14="http://schemas.microsoft.com/office/powerpoint/2010/main" val="27305586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7D1F7E-773A-4E3E-BA53-8ADD5BC7E1E3}"/>
              </a:ext>
            </a:extLst>
          </p:cNvPr>
          <p:cNvSpPr txBox="1"/>
          <p:nvPr/>
        </p:nvSpPr>
        <p:spPr>
          <a:xfrm>
            <a:off x="3047048" y="535424"/>
            <a:ext cx="6097904" cy="584775"/>
          </a:xfrm>
          <a:prstGeom prst="rect">
            <a:avLst/>
          </a:prstGeom>
          <a:noFill/>
        </p:spPr>
        <p:txBody>
          <a:bodyPr wrap="square">
            <a:spAutoFit/>
          </a:bodyPr>
          <a:lstStyle/>
          <a:p>
            <a:pPr algn="ctr"/>
            <a:r>
              <a:rPr lang="en-US" sz="3200" dirty="0"/>
              <a:t>Wild Ginger (</a:t>
            </a:r>
            <a:r>
              <a:rPr lang="en-US" sz="3200" i="1" dirty="0" err="1"/>
              <a:t>Asarum</a:t>
            </a:r>
            <a:r>
              <a:rPr lang="en-US" sz="3200" i="1" dirty="0"/>
              <a:t> </a:t>
            </a:r>
            <a:r>
              <a:rPr lang="en-US" sz="3200" i="1" dirty="0" err="1"/>
              <a:t>canadense</a:t>
            </a:r>
            <a:r>
              <a:rPr lang="en-US" sz="3200" dirty="0"/>
              <a:t>)</a:t>
            </a:r>
          </a:p>
        </p:txBody>
      </p:sp>
      <p:sp>
        <p:nvSpPr>
          <p:cNvPr id="5" name="TextBox 4">
            <a:extLst>
              <a:ext uri="{FF2B5EF4-FFF2-40B4-BE49-F238E27FC236}">
                <a16:creationId xmlns:a16="http://schemas.microsoft.com/office/drawing/2014/main" id="{AB52B41B-C258-4EE4-959C-46A407926344}"/>
              </a:ext>
            </a:extLst>
          </p:cNvPr>
          <p:cNvSpPr txBox="1"/>
          <p:nvPr/>
        </p:nvSpPr>
        <p:spPr>
          <a:xfrm>
            <a:off x="362902" y="1156038"/>
            <a:ext cx="8081383" cy="4585871"/>
          </a:xfrm>
          <a:prstGeom prst="rect">
            <a:avLst/>
          </a:prstGeom>
          <a:noFill/>
        </p:spPr>
        <p:txBody>
          <a:bodyPr wrap="square">
            <a:spAutoFit/>
          </a:bodyPr>
          <a:lstStyle/>
          <a:p>
            <a:r>
              <a:rPr lang="en-US" sz="2400" dirty="0"/>
              <a:t>Height – 0.5’</a:t>
            </a:r>
          </a:p>
          <a:p>
            <a:r>
              <a:rPr lang="en-US" sz="2400" dirty="0"/>
              <a:t>Growing Conditions</a:t>
            </a:r>
          </a:p>
          <a:p>
            <a:r>
              <a:rPr lang="en-US" sz="2400" dirty="0"/>
              <a:t>Soil Type – best pH 6-7, clay, loam, sand</a:t>
            </a:r>
          </a:p>
          <a:p>
            <a:r>
              <a:rPr lang="en-US" sz="2400" dirty="0"/>
              <a:t>Light - Part Shade, Dense Shade</a:t>
            </a:r>
          </a:p>
          <a:p>
            <a:r>
              <a:rPr lang="en-US" sz="2400" dirty="0"/>
              <a:t>Moisture –moist, dry, </a:t>
            </a:r>
          </a:p>
          <a:p>
            <a:r>
              <a:rPr lang="en-US" sz="2400" dirty="0"/>
              <a:t>Native area –Mountain, Piedmont, Coastal</a:t>
            </a:r>
          </a:p>
          <a:p>
            <a:r>
              <a:rPr lang="en-US" sz="2400" dirty="0"/>
              <a:t>Habitat -rich woods</a:t>
            </a:r>
          </a:p>
          <a:p>
            <a:r>
              <a:rPr lang="en-US" sz="2400" dirty="0"/>
              <a:t>Low colony forming perennial, does not like high heat Deciduous/semi-evergreen</a:t>
            </a:r>
          </a:p>
          <a:p>
            <a:r>
              <a:rPr lang="en-US" sz="2400" dirty="0"/>
              <a:t>Red, green, purple, brown blossoms April - June</a:t>
            </a:r>
          </a:p>
          <a:p>
            <a:r>
              <a:rPr lang="en-US" sz="2400" dirty="0"/>
              <a:t>May cause skin irritation to some people</a:t>
            </a:r>
          </a:p>
          <a:p>
            <a:endParaRPr lang="en-US" sz="2800" dirty="0"/>
          </a:p>
        </p:txBody>
      </p:sp>
      <p:pic>
        <p:nvPicPr>
          <p:cNvPr id="6" name="Picture 5">
            <a:extLst>
              <a:ext uri="{FF2B5EF4-FFF2-40B4-BE49-F238E27FC236}">
                <a16:creationId xmlns:a16="http://schemas.microsoft.com/office/drawing/2014/main" id="{8B0674EA-7770-40A6-9FC3-4A6091560F8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74732" y="1156038"/>
            <a:ext cx="3977640" cy="2651760"/>
          </a:xfrm>
          <a:prstGeom prst="rect">
            <a:avLst/>
          </a:prstGeom>
        </p:spPr>
      </p:pic>
      <p:sp>
        <p:nvSpPr>
          <p:cNvPr id="7" name="TextBox 6">
            <a:extLst>
              <a:ext uri="{FF2B5EF4-FFF2-40B4-BE49-F238E27FC236}">
                <a16:creationId xmlns:a16="http://schemas.microsoft.com/office/drawing/2014/main" id="{E2FB1AC2-6A6C-4AA9-8560-34C5C614C7A8}"/>
              </a:ext>
            </a:extLst>
          </p:cNvPr>
          <p:cNvSpPr txBox="1"/>
          <p:nvPr/>
        </p:nvSpPr>
        <p:spPr>
          <a:xfrm>
            <a:off x="6498907" y="5481390"/>
            <a:ext cx="1590734" cy="507831"/>
          </a:xfrm>
          <a:prstGeom prst="rect">
            <a:avLst/>
          </a:prstGeom>
          <a:noFill/>
        </p:spPr>
        <p:txBody>
          <a:bodyPr wrap="square" rtlCol="0">
            <a:spAutoFit/>
          </a:bodyPr>
          <a:lstStyle/>
          <a:p>
            <a:r>
              <a:rPr lang="en-US" sz="900" dirty="0"/>
              <a:t>Source(s): wildflowers.org </a:t>
            </a:r>
          </a:p>
          <a:p>
            <a:r>
              <a:rPr lang="en-US" sz="900" dirty="0"/>
              <a:t> USFWS pg. 19</a:t>
            </a:r>
          </a:p>
          <a:p>
            <a:r>
              <a:rPr lang="en-US" sz="900" dirty="0"/>
              <a:t> Photos: V. Klocko</a:t>
            </a:r>
          </a:p>
        </p:txBody>
      </p:sp>
      <p:pic>
        <p:nvPicPr>
          <p:cNvPr id="2" name="Picture 1">
            <a:extLst>
              <a:ext uri="{FF2B5EF4-FFF2-40B4-BE49-F238E27FC236}">
                <a16:creationId xmlns:a16="http://schemas.microsoft.com/office/drawing/2014/main" id="{2715E488-A7E4-4333-AE67-D73BC04BF4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15849" y="4023745"/>
            <a:ext cx="3154680" cy="2103120"/>
          </a:xfrm>
          <a:prstGeom prst="rect">
            <a:avLst/>
          </a:prstGeom>
        </p:spPr>
      </p:pic>
    </p:spTree>
    <p:extLst>
      <p:ext uri="{BB962C8B-B14F-4D97-AF65-F5344CB8AC3E}">
        <p14:creationId xmlns:p14="http://schemas.microsoft.com/office/powerpoint/2010/main" val="30634302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E17A78-753B-4B24-AA34-CFCE98992B90}"/>
              </a:ext>
            </a:extLst>
          </p:cNvPr>
          <p:cNvSpPr txBox="1"/>
          <p:nvPr/>
        </p:nvSpPr>
        <p:spPr>
          <a:xfrm>
            <a:off x="550628" y="3512690"/>
            <a:ext cx="3234193" cy="830997"/>
          </a:xfrm>
          <a:prstGeom prst="rect">
            <a:avLst/>
          </a:prstGeom>
          <a:noFill/>
        </p:spPr>
        <p:txBody>
          <a:bodyPr wrap="square">
            <a:spAutoFit/>
          </a:bodyPr>
          <a:lstStyle/>
          <a:p>
            <a:r>
              <a:rPr lang="en-US" sz="2400" dirty="0"/>
              <a:t>American Dog Violet </a:t>
            </a:r>
          </a:p>
          <a:p>
            <a:r>
              <a:rPr lang="en-US" sz="2400" dirty="0"/>
              <a:t>(</a:t>
            </a:r>
            <a:r>
              <a:rPr lang="en-US" sz="2400" i="1" dirty="0"/>
              <a:t>Viola </a:t>
            </a:r>
            <a:r>
              <a:rPr lang="en-US" sz="2400" i="1" dirty="0" err="1"/>
              <a:t>conspersa</a:t>
            </a:r>
            <a:r>
              <a:rPr lang="en-US" sz="2400" dirty="0"/>
              <a:t>)</a:t>
            </a:r>
          </a:p>
        </p:txBody>
      </p:sp>
      <p:pic>
        <p:nvPicPr>
          <p:cNvPr id="6" name="Picture 5">
            <a:extLst>
              <a:ext uri="{FF2B5EF4-FFF2-40B4-BE49-F238E27FC236}">
                <a16:creationId xmlns:a16="http://schemas.microsoft.com/office/drawing/2014/main" id="{1097680C-6BC1-4991-A108-780630F40DA1}"/>
              </a:ext>
            </a:extLst>
          </p:cNvPr>
          <p:cNvPicPr>
            <a:picLocks noChangeAspect="1"/>
          </p:cNvPicPr>
          <p:nvPr/>
        </p:nvPicPr>
        <p:blipFill>
          <a:blip r:embed="rId2"/>
          <a:stretch>
            <a:fillRect/>
          </a:stretch>
        </p:blipFill>
        <p:spPr>
          <a:xfrm>
            <a:off x="550628" y="486038"/>
            <a:ext cx="4298053" cy="2859272"/>
          </a:xfrm>
          <a:prstGeom prst="rect">
            <a:avLst/>
          </a:prstGeom>
        </p:spPr>
      </p:pic>
      <p:sp>
        <p:nvSpPr>
          <p:cNvPr id="8" name="TextBox 7">
            <a:extLst>
              <a:ext uri="{FF2B5EF4-FFF2-40B4-BE49-F238E27FC236}">
                <a16:creationId xmlns:a16="http://schemas.microsoft.com/office/drawing/2014/main" id="{938897DE-A1B0-406B-9264-AB7B37DAB882}"/>
              </a:ext>
            </a:extLst>
          </p:cNvPr>
          <p:cNvSpPr txBox="1"/>
          <p:nvPr/>
        </p:nvSpPr>
        <p:spPr>
          <a:xfrm>
            <a:off x="8898172" y="4466797"/>
            <a:ext cx="3067214" cy="830997"/>
          </a:xfrm>
          <a:prstGeom prst="rect">
            <a:avLst/>
          </a:prstGeom>
          <a:noFill/>
        </p:spPr>
        <p:txBody>
          <a:bodyPr wrap="square">
            <a:spAutoFit/>
          </a:bodyPr>
          <a:lstStyle/>
          <a:p>
            <a:r>
              <a:rPr lang="it-IT" sz="2400" dirty="0"/>
              <a:t>Marsh Blue Violet</a:t>
            </a:r>
          </a:p>
          <a:p>
            <a:r>
              <a:rPr lang="it-IT" sz="2400" dirty="0"/>
              <a:t> (</a:t>
            </a:r>
            <a:r>
              <a:rPr lang="it-IT" sz="2400" i="1" dirty="0"/>
              <a:t>Viola cucullata</a:t>
            </a:r>
            <a:r>
              <a:rPr lang="it-IT" sz="2400" dirty="0"/>
              <a:t>)</a:t>
            </a:r>
            <a:endParaRPr lang="en-US" sz="2400" dirty="0"/>
          </a:p>
        </p:txBody>
      </p:sp>
      <p:sp>
        <p:nvSpPr>
          <p:cNvPr id="11" name="TextBox 10">
            <a:extLst>
              <a:ext uri="{FF2B5EF4-FFF2-40B4-BE49-F238E27FC236}">
                <a16:creationId xmlns:a16="http://schemas.microsoft.com/office/drawing/2014/main" id="{6200B7DF-5563-477D-ACF1-F78BF9170E8D}"/>
              </a:ext>
            </a:extLst>
          </p:cNvPr>
          <p:cNvSpPr txBox="1"/>
          <p:nvPr/>
        </p:nvSpPr>
        <p:spPr>
          <a:xfrm>
            <a:off x="4097401" y="4875036"/>
            <a:ext cx="4497960" cy="830997"/>
          </a:xfrm>
          <a:prstGeom prst="rect">
            <a:avLst/>
          </a:prstGeom>
          <a:noFill/>
        </p:spPr>
        <p:txBody>
          <a:bodyPr wrap="square">
            <a:spAutoFit/>
          </a:bodyPr>
          <a:lstStyle/>
          <a:p>
            <a:r>
              <a:rPr lang="en-US" sz="2400" dirty="0"/>
              <a:t>Virginia Creeper </a:t>
            </a:r>
          </a:p>
          <a:p>
            <a:r>
              <a:rPr lang="en-US" sz="2400" dirty="0"/>
              <a:t>(</a:t>
            </a:r>
            <a:r>
              <a:rPr lang="en-US" sz="2400" i="1" dirty="0" err="1"/>
              <a:t>Parthenocissus</a:t>
            </a:r>
            <a:r>
              <a:rPr lang="en-US" sz="2400" i="1" dirty="0"/>
              <a:t> quinquefolia</a:t>
            </a:r>
            <a:r>
              <a:rPr lang="en-US" sz="2400" dirty="0"/>
              <a:t>)</a:t>
            </a:r>
          </a:p>
        </p:txBody>
      </p:sp>
      <p:pic>
        <p:nvPicPr>
          <p:cNvPr id="12" name="Picture 11">
            <a:extLst>
              <a:ext uri="{FF2B5EF4-FFF2-40B4-BE49-F238E27FC236}">
                <a16:creationId xmlns:a16="http://schemas.microsoft.com/office/drawing/2014/main" id="{0D426BCC-8CB1-445B-92B8-90E3A066DC5F}"/>
              </a:ext>
            </a:extLst>
          </p:cNvPr>
          <p:cNvPicPr>
            <a:picLocks noChangeAspect="1"/>
          </p:cNvPicPr>
          <p:nvPr/>
        </p:nvPicPr>
        <p:blipFill>
          <a:blip r:embed="rId3"/>
          <a:stretch>
            <a:fillRect/>
          </a:stretch>
        </p:blipFill>
        <p:spPr>
          <a:xfrm>
            <a:off x="5151492" y="199265"/>
            <a:ext cx="5017443" cy="4450466"/>
          </a:xfrm>
          <a:prstGeom prst="rect">
            <a:avLst/>
          </a:prstGeom>
        </p:spPr>
      </p:pic>
      <p:pic>
        <p:nvPicPr>
          <p:cNvPr id="2" name="Picture 1">
            <a:extLst>
              <a:ext uri="{FF2B5EF4-FFF2-40B4-BE49-F238E27FC236}">
                <a16:creationId xmlns:a16="http://schemas.microsoft.com/office/drawing/2014/main" id="{D8CEA7E6-1914-4C0A-A881-7B003A34F523}"/>
              </a:ext>
            </a:extLst>
          </p:cNvPr>
          <p:cNvPicPr>
            <a:picLocks noChangeAspect="1"/>
          </p:cNvPicPr>
          <p:nvPr/>
        </p:nvPicPr>
        <p:blipFill>
          <a:blip r:embed="rId4"/>
          <a:stretch>
            <a:fillRect/>
          </a:stretch>
        </p:blipFill>
        <p:spPr>
          <a:xfrm>
            <a:off x="8644935" y="1437096"/>
            <a:ext cx="3413760" cy="2560320"/>
          </a:xfrm>
          <a:prstGeom prst="rect">
            <a:avLst/>
          </a:prstGeom>
        </p:spPr>
      </p:pic>
    </p:spTree>
    <p:extLst>
      <p:ext uri="{BB962C8B-B14F-4D97-AF65-F5344CB8AC3E}">
        <p14:creationId xmlns:p14="http://schemas.microsoft.com/office/powerpoint/2010/main" val="22651602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8FF76-FED9-4E05-99A6-A5B4D45F1BA6}"/>
              </a:ext>
            </a:extLst>
          </p:cNvPr>
          <p:cNvSpPr>
            <a:spLocks noGrp="1"/>
          </p:cNvSpPr>
          <p:nvPr>
            <p:ph type="title"/>
          </p:nvPr>
        </p:nvSpPr>
        <p:spPr>
          <a:xfrm>
            <a:off x="838200" y="198784"/>
            <a:ext cx="10515600" cy="818254"/>
          </a:xfrm>
        </p:spPr>
        <p:txBody>
          <a:bodyPr>
            <a:normAutofit/>
          </a:bodyPr>
          <a:lstStyle/>
          <a:p>
            <a:pPr algn="ctr"/>
            <a:r>
              <a:rPr lang="en-US" sz="3200" dirty="0">
                <a:latin typeface="+mn-lt"/>
              </a:rPr>
              <a:t>Golden Ragwort (</a:t>
            </a:r>
            <a:r>
              <a:rPr lang="en-US" sz="3200" i="1" dirty="0" err="1">
                <a:latin typeface="+mn-lt"/>
              </a:rPr>
              <a:t>Packera</a:t>
            </a:r>
            <a:r>
              <a:rPr lang="en-US" sz="3200" i="1" dirty="0">
                <a:latin typeface="+mn-lt"/>
              </a:rPr>
              <a:t> </a:t>
            </a:r>
            <a:r>
              <a:rPr lang="en-US" sz="3200" i="1" dirty="0" err="1">
                <a:latin typeface="+mn-lt"/>
              </a:rPr>
              <a:t>aurea</a:t>
            </a:r>
            <a:r>
              <a:rPr lang="en-US" sz="3200" dirty="0">
                <a:latin typeface="+mn-lt"/>
              </a:rPr>
              <a:t>) (</a:t>
            </a:r>
            <a:r>
              <a:rPr lang="en-US" sz="3200" i="1" dirty="0">
                <a:latin typeface="+mn-lt"/>
              </a:rPr>
              <a:t>Senecio aureus</a:t>
            </a:r>
            <a:r>
              <a:rPr lang="en-US" sz="3200" dirty="0">
                <a:latin typeface="+mn-lt"/>
              </a:rPr>
              <a:t>) </a:t>
            </a:r>
          </a:p>
        </p:txBody>
      </p:sp>
      <p:sp>
        <p:nvSpPr>
          <p:cNvPr id="3" name="Content Placeholder 2">
            <a:extLst>
              <a:ext uri="{FF2B5EF4-FFF2-40B4-BE49-F238E27FC236}">
                <a16:creationId xmlns:a16="http://schemas.microsoft.com/office/drawing/2014/main" id="{82D34962-9D77-41AF-84BC-7560909C919A}"/>
              </a:ext>
            </a:extLst>
          </p:cNvPr>
          <p:cNvSpPr>
            <a:spLocks noGrp="1"/>
          </p:cNvSpPr>
          <p:nvPr>
            <p:ph idx="1"/>
          </p:nvPr>
        </p:nvSpPr>
        <p:spPr>
          <a:xfrm>
            <a:off x="424588" y="1187234"/>
            <a:ext cx="6545379" cy="4786603"/>
          </a:xfrm>
        </p:spPr>
        <p:txBody>
          <a:bodyPr>
            <a:normAutofit fontScale="25000" lnSpcReduction="20000"/>
          </a:bodyPr>
          <a:lstStyle/>
          <a:p>
            <a:pPr marL="0" indent="0">
              <a:spcBef>
                <a:spcPts val="0"/>
              </a:spcBef>
              <a:spcAft>
                <a:spcPts val="600"/>
              </a:spcAft>
              <a:buNone/>
            </a:pPr>
            <a:r>
              <a:rPr lang="en-US" sz="9600" dirty="0"/>
              <a:t>Height -0.5’-2.5’	</a:t>
            </a:r>
          </a:p>
          <a:p>
            <a:pPr marL="0" indent="0">
              <a:spcBef>
                <a:spcPts val="0"/>
              </a:spcBef>
              <a:spcAft>
                <a:spcPts val="600"/>
              </a:spcAft>
              <a:buNone/>
            </a:pPr>
            <a:r>
              <a:rPr lang="en-US" sz="9600" dirty="0"/>
              <a:t>Soil Type –loam</a:t>
            </a:r>
          </a:p>
          <a:p>
            <a:pPr marL="0" indent="0">
              <a:spcBef>
                <a:spcPts val="0"/>
              </a:spcBef>
              <a:spcAft>
                <a:spcPts val="600"/>
              </a:spcAft>
              <a:buNone/>
            </a:pPr>
            <a:r>
              <a:rPr lang="en-US" sz="9600" dirty="0"/>
              <a:t>Light - Sun, Part Shade, Dense Shade</a:t>
            </a:r>
          </a:p>
          <a:p>
            <a:pPr marL="0" indent="0">
              <a:spcBef>
                <a:spcPts val="0"/>
              </a:spcBef>
              <a:spcAft>
                <a:spcPts val="600"/>
              </a:spcAft>
              <a:buNone/>
            </a:pPr>
            <a:r>
              <a:rPr lang="en-US" sz="9600" dirty="0"/>
              <a:t>Moisture – wet, moist</a:t>
            </a:r>
          </a:p>
          <a:p>
            <a:pPr marL="0" indent="0">
              <a:spcBef>
                <a:spcPts val="0"/>
              </a:spcBef>
              <a:spcAft>
                <a:spcPts val="600"/>
              </a:spcAft>
              <a:buNone/>
            </a:pPr>
            <a:r>
              <a:rPr lang="en-US" sz="9600" dirty="0"/>
              <a:t>Native area –Mountain, Piedmont, Coastal</a:t>
            </a:r>
          </a:p>
          <a:p>
            <a:pPr marL="0" indent="0">
              <a:spcBef>
                <a:spcPts val="0"/>
              </a:spcBef>
              <a:spcAft>
                <a:spcPts val="600"/>
              </a:spcAft>
              <a:buNone/>
            </a:pPr>
            <a:r>
              <a:rPr lang="en-US" sz="9600" dirty="0"/>
              <a:t>Habitat – Moist fields, flood plains, woods, roadsides</a:t>
            </a:r>
          </a:p>
          <a:p>
            <a:pPr marL="0" indent="0">
              <a:spcBef>
                <a:spcPts val="0"/>
              </a:spcBef>
              <a:spcAft>
                <a:spcPts val="600"/>
              </a:spcAft>
              <a:buNone/>
            </a:pPr>
            <a:r>
              <a:rPr lang="en-US" sz="9600" dirty="0"/>
              <a:t>Pollen and nectar producer</a:t>
            </a:r>
          </a:p>
          <a:p>
            <a:pPr marL="0" indent="0">
              <a:spcBef>
                <a:spcPts val="0"/>
              </a:spcBef>
              <a:spcAft>
                <a:spcPts val="600"/>
              </a:spcAft>
              <a:buNone/>
            </a:pPr>
            <a:r>
              <a:rPr lang="en-US" sz="9600" dirty="0"/>
              <a:t>Deciduous</a:t>
            </a:r>
          </a:p>
          <a:p>
            <a:pPr marL="0" indent="0">
              <a:spcBef>
                <a:spcPts val="0"/>
              </a:spcBef>
              <a:spcAft>
                <a:spcPts val="600"/>
              </a:spcAft>
              <a:buNone/>
            </a:pPr>
            <a:r>
              <a:rPr lang="en-US" sz="9600" dirty="0"/>
              <a:t>Yellow Flowers – April - Aug  </a:t>
            </a:r>
          </a:p>
          <a:p>
            <a:pPr marL="0" indent="0">
              <a:spcBef>
                <a:spcPts val="0"/>
              </a:spcBef>
              <a:spcAft>
                <a:spcPts val="600"/>
              </a:spcAft>
              <a:buNone/>
            </a:pPr>
            <a:r>
              <a:rPr lang="en-US" sz="9600" dirty="0"/>
              <a:t>Aggressive</a:t>
            </a:r>
          </a:p>
          <a:p>
            <a:pPr marL="0" indent="0">
              <a:spcBef>
                <a:spcPts val="0"/>
              </a:spcBef>
              <a:spcAft>
                <a:spcPts val="600"/>
              </a:spcAft>
              <a:buNone/>
            </a:pPr>
            <a:r>
              <a:rPr lang="en-US" sz="9600" dirty="0"/>
              <a:t>Fruit capsule</a:t>
            </a:r>
          </a:p>
          <a:p>
            <a:pPr marL="0" indent="0">
              <a:spcBef>
                <a:spcPts val="0"/>
              </a:spcBef>
              <a:spcAft>
                <a:spcPts val="600"/>
              </a:spcAft>
              <a:buNone/>
            </a:pPr>
            <a:r>
              <a:rPr lang="en-US" sz="9600" dirty="0"/>
              <a:t>Special Uses  – an area that may be periodically </a:t>
            </a:r>
          </a:p>
          <a:p>
            <a:pPr marL="0" indent="0">
              <a:spcBef>
                <a:spcPts val="0"/>
              </a:spcBef>
              <a:spcAft>
                <a:spcPts val="600"/>
              </a:spcAft>
              <a:buNone/>
            </a:pPr>
            <a:r>
              <a:rPr lang="en-US" sz="9600" dirty="0"/>
              <a:t>         flooded</a:t>
            </a:r>
          </a:p>
          <a:p>
            <a:endParaRPr lang="en-US" dirty="0"/>
          </a:p>
        </p:txBody>
      </p:sp>
      <p:pic>
        <p:nvPicPr>
          <p:cNvPr id="4" name="Picture 3">
            <a:extLst>
              <a:ext uri="{FF2B5EF4-FFF2-40B4-BE49-F238E27FC236}">
                <a16:creationId xmlns:a16="http://schemas.microsoft.com/office/drawing/2014/main" id="{69CD309D-F07B-460A-BEF7-330C4CE9DE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0445" y="1844040"/>
            <a:ext cx="4754880" cy="3169920"/>
          </a:xfrm>
          <a:prstGeom prst="rect">
            <a:avLst/>
          </a:prstGeom>
        </p:spPr>
      </p:pic>
      <p:sp>
        <p:nvSpPr>
          <p:cNvPr id="5" name="TextBox 4">
            <a:extLst>
              <a:ext uri="{FF2B5EF4-FFF2-40B4-BE49-F238E27FC236}">
                <a16:creationId xmlns:a16="http://schemas.microsoft.com/office/drawing/2014/main" id="{B0767573-9A62-4782-AF19-E52B0B5246B0}"/>
              </a:ext>
            </a:extLst>
          </p:cNvPr>
          <p:cNvSpPr txBox="1"/>
          <p:nvPr/>
        </p:nvSpPr>
        <p:spPr>
          <a:xfrm>
            <a:off x="7250445" y="5973837"/>
            <a:ext cx="3777580" cy="369332"/>
          </a:xfrm>
          <a:prstGeom prst="rect">
            <a:avLst/>
          </a:prstGeom>
          <a:noFill/>
        </p:spPr>
        <p:txBody>
          <a:bodyPr wrap="square" rtlCol="0">
            <a:spAutoFit/>
          </a:bodyPr>
          <a:lstStyle/>
          <a:p>
            <a:r>
              <a:rPr lang="en-US" sz="900" dirty="0"/>
              <a:t>Sources: “The Living Landscape” by Rick Darke and Doug Tallamy pg. 314-315</a:t>
            </a:r>
          </a:p>
          <a:p>
            <a:r>
              <a:rPr lang="en-US" sz="900" dirty="0"/>
              <a:t>                 USFWS pg.30</a:t>
            </a:r>
          </a:p>
        </p:txBody>
      </p:sp>
    </p:spTree>
    <p:extLst>
      <p:ext uri="{BB962C8B-B14F-4D97-AF65-F5344CB8AC3E}">
        <p14:creationId xmlns:p14="http://schemas.microsoft.com/office/powerpoint/2010/main" val="3287113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C1F6B7-6995-40F5-94ED-FE777B6EABAC}"/>
              </a:ext>
            </a:extLst>
          </p:cNvPr>
          <p:cNvSpPr txBox="1"/>
          <p:nvPr/>
        </p:nvSpPr>
        <p:spPr>
          <a:xfrm>
            <a:off x="2888150" y="493196"/>
            <a:ext cx="7226234" cy="584775"/>
          </a:xfrm>
          <a:prstGeom prst="rect">
            <a:avLst/>
          </a:prstGeom>
          <a:noFill/>
        </p:spPr>
        <p:txBody>
          <a:bodyPr wrap="square">
            <a:spAutoFit/>
          </a:bodyPr>
          <a:lstStyle/>
          <a:p>
            <a:r>
              <a:rPr lang="en-US" sz="3200" dirty="0"/>
              <a:t>Rue Anemone  (</a:t>
            </a:r>
            <a:r>
              <a:rPr lang="en-US" sz="3200" i="1" dirty="0"/>
              <a:t>Thalictrum </a:t>
            </a:r>
            <a:r>
              <a:rPr lang="en-US" sz="3200" i="1" dirty="0" err="1"/>
              <a:t>thalictroides</a:t>
            </a:r>
            <a:r>
              <a:rPr lang="en-US" sz="3200" dirty="0"/>
              <a:t>)</a:t>
            </a:r>
            <a:r>
              <a:rPr lang="en-US" sz="2800" dirty="0"/>
              <a:t> </a:t>
            </a:r>
          </a:p>
        </p:txBody>
      </p:sp>
      <p:sp>
        <p:nvSpPr>
          <p:cNvPr id="6" name="TextBox 5">
            <a:extLst>
              <a:ext uri="{FF2B5EF4-FFF2-40B4-BE49-F238E27FC236}">
                <a16:creationId xmlns:a16="http://schemas.microsoft.com/office/drawing/2014/main" id="{F286E1FD-4871-4350-ABB4-9DD4A8DC2C88}"/>
              </a:ext>
            </a:extLst>
          </p:cNvPr>
          <p:cNvSpPr txBox="1"/>
          <p:nvPr/>
        </p:nvSpPr>
        <p:spPr>
          <a:xfrm>
            <a:off x="695333" y="1590334"/>
            <a:ext cx="6094674" cy="3416320"/>
          </a:xfrm>
          <a:prstGeom prst="rect">
            <a:avLst/>
          </a:prstGeom>
          <a:noFill/>
        </p:spPr>
        <p:txBody>
          <a:bodyPr wrap="square">
            <a:spAutoFit/>
          </a:bodyPr>
          <a:lstStyle/>
          <a:p>
            <a:r>
              <a:rPr lang="en-US" sz="2400" dirty="0"/>
              <a:t>Height – grows up to 9 “</a:t>
            </a:r>
          </a:p>
          <a:p>
            <a:r>
              <a:rPr lang="en-US" sz="2400" dirty="0"/>
              <a:t>Soil Type – pH, clay, loam, sand</a:t>
            </a:r>
          </a:p>
          <a:p>
            <a:r>
              <a:rPr lang="en-US" sz="2400" dirty="0"/>
              <a:t>Light - Part Shade, Dense Shade</a:t>
            </a:r>
          </a:p>
          <a:p>
            <a:r>
              <a:rPr lang="en-US" sz="2400" dirty="0"/>
              <a:t>Moisture –dry, moist</a:t>
            </a:r>
          </a:p>
          <a:p>
            <a:r>
              <a:rPr lang="en-US" sz="2400" dirty="0"/>
              <a:t>Native area –Mountain, Piedmont, Coastal</a:t>
            </a:r>
          </a:p>
          <a:p>
            <a:r>
              <a:rPr lang="en-US" sz="2400" dirty="0"/>
              <a:t>Habitat – wooded banks and thickets</a:t>
            </a:r>
          </a:p>
          <a:p>
            <a:r>
              <a:rPr lang="en-US" sz="2400" dirty="0"/>
              <a:t>Deciduous</a:t>
            </a:r>
          </a:p>
          <a:p>
            <a:r>
              <a:rPr lang="en-US" sz="2400" dirty="0"/>
              <a:t>White or pink blossoms Mar.-June</a:t>
            </a:r>
          </a:p>
          <a:p>
            <a:r>
              <a:rPr lang="en-US" sz="2400" dirty="0"/>
              <a:t>Can cause skin blistering if touched by sap</a:t>
            </a:r>
          </a:p>
        </p:txBody>
      </p:sp>
      <p:sp>
        <p:nvSpPr>
          <p:cNvPr id="8" name="TextBox 7">
            <a:extLst>
              <a:ext uri="{FF2B5EF4-FFF2-40B4-BE49-F238E27FC236}">
                <a16:creationId xmlns:a16="http://schemas.microsoft.com/office/drawing/2014/main" id="{0187336C-9845-449B-84BC-035EEE4D306E}"/>
              </a:ext>
            </a:extLst>
          </p:cNvPr>
          <p:cNvSpPr txBox="1"/>
          <p:nvPr/>
        </p:nvSpPr>
        <p:spPr>
          <a:xfrm>
            <a:off x="695333" y="5446606"/>
            <a:ext cx="6094674" cy="507831"/>
          </a:xfrm>
          <a:prstGeom prst="rect">
            <a:avLst/>
          </a:prstGeom>
          <a:noFill/>
        </p:spPr>
        <p:txBody>
          <a:bodyPr wrap="square">
            <a:spAutoFit/>
          </a:bodyPr>
          <a:lstStyle/>
          <a:p>
            <a:r>
              <a:rPr lang="en-US" sz="900" dirty="0"/>
              <a:t>Source(s): wildflowers.org</a:t>
            </a:r>
          </a:p>
          <a:p>
            <a:r>
              <a:rPr lang="en-US" sz="900" dirty="0"/>
              <a:t>                   USFWS pg. 37</a:t>
            </a:r>
          </a:p>
          <a:p>
            <a:r>
              <a:rPr lang="en-US" sz="900" dirty="0"/>
              <a:t>Photo:  </a:t>
            </a:r>
            <a:r>
              <a:rPr lang="en-US" sz="900" dirty="0" err="1"/>
              <a:t>janet.powell</a:t>
            </a:r>
            <a:r>
              <a:rPr lang="en-US" sz="900" dirty="0"/>
              <a:t> is licensed under CC BY-NC-SA 2.0 </a:t>
            </a:r>
          </a:p>
        </p:txBody>
      </p:sp>
      <p:pic>
        <p:nvPicPr>
          <p:cNvPr id="2" name="Picture 1">
            <a:extLst>
              <a:ext uri="{FF2B5EF4-FFF2-40B4-BE49-F238E27FC236}">
                <a16:creationId xmlns:a16="http://schemas.microsoft.com/office/drawing/2014/main" id="{0EFB9032-8643-40B3-8DBC-17743305FBBA}"/>
              </a:ext>
            </a:extLst>
          </p:cNvPr>
          <p:cNvPicPr>
            <a:picLocks noChangeAspect="1"/>
          </p:cNvPicPr>
          <p:nvPr/>
        </p:nvPicPr>
        <p:blipFill>
          <a:blip r:embed="rId2"/>
          <a:stretch>
            <a:fillRect/>
          </a:stretch>
        </p:blipFill>
        <p:spPr>
          <a:xfrm>
            <a:off x="6790007" y="1645230"/>
            <a:ext cx="4762500" cy="3581400"/>
          </a:xfrm>
          <a:prstGeom prst="rect">
            <a:avLst/>
          </a:prstGeom>
        </p:spPr>
      </p:pic>
    </p:spTree>
    <p:extLst>
      <p:ext uri="{BB962C8B-B14F-4D97-AF65-F5344CB8AC3E}">
        <p14:creationId xmlns:p14="http://schemas.microsoft.com/office/powerpoint/2010/main" val="349143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72415-9481-4351-8338-0CABF7B2C87A}"/>
              </a:ext>
            </a:extLst>
          </p:cNvPr>
          <p:cNvSpPr>
            <a:spLocks noGrp="1"/>
          </p:cNvSpPr>
          <p:nvPr>
            <p:ph type="title"/>
          </p:nvPr>
        </p:nvSpPr>
        <p:spPr>
          <a:xfrm>
            <a:off x="922176" y="532878"/>
            <a:ext cx="10515600" cy="1325563"/>
          </a:xfrm>
        </p:spPr>
        <p:txBody>
          <a:bodyPr/>
          <a:lstStyle/>
          <a:p>
            <a:r>
              <a:rPr lang="en-US" dirty="0">
                <a:latin typeface="+mn-lt"/>
              </a:rPr>
              <a:t>By the end of this presentation you should be able to:</a:t>
            </a:r>
          </a:p>
        </p:txBody>
      </p:sp>
      <p:sp>
        <p:nvSpPr>
          <p:cNvPr id="3" name="Content Placeholder 2">
            <a:extLst>
              <a:ext uri="{FF2B5EF4-FFF2-40B4-BE49-F238E27FC236}">
                <a16:creationId xmlns:a16="http://schemas.microsoft.com/office/drawing/2014/main" id="{78630621-4588-4872-8841-3484D9506918}"/>
              </a:ext>
            </a:extLst>
          </p:cNvPr>
          <p:cNvSpPr>
            <a:spLocks noGrp="1"/>
          </p:cNvSpPr>
          <p:nvPr>
            <p:ph idx="1"/>
          </p:nvPr>
        </p:nvSpPr>
        <p:spPr>
          <a:xfrm>
            <a:off x="660322" y="2117256"/>
            <a:ext cx="10515600" cy="4351338"/>
          </a:xfrm>
        </p:spPr>
        <p:txBody>
          <a:bodyPr/>
          <a:lstStyle/>
          <a:p>
            <a:r>
              <a:rPr lang="en-US" sz="3200" dirty="0"/>
              <a:t>Further analyze your specific problem area for shade, moisture, soil conditions and landscape area.</a:t>
            </a:r>
          </a:p>
          <a:p>
            <a:pPr marL="0" indent="0">
              <a:buNone/>
            </a:pPr>
            <a:endParaRPr lang="en-US" sz="3200" dirty="0"/>
          </a:p>
          <a:p>
            <a:r>
              <a:rPr lang="en-US" sz="3200" dirty="0"/>
              <a:t>Choose a ground cover that suits your situation and you enjoy.</a:t>
            </a:r>
          </a:p>
          <a:p>
            <a:pPr marL="0" indent="0">
              <a:buNone/>
            </a:pPr>
            <a:endParaRPr lang="en-US" sz="3200" dirty="0"/>
          </a:p>
          <a:p>
            <a:r>
              <a:rPr lang="en-US" sz="3200" dirty="0"/>
              <a:t>Choose groundcovers that you could enjoy for their ecological value.</a:t>
            </a:r>
          </a:p>
          <a:p>
            <a:endParaRPr lang="en-US" dirty="0"/>
          </a:p>
        </p:txBody>
      </p:sp>
    </p:spTree>
    <p:extLst>
      <p:ext uri="{BB962C8B-B14F-4D97-AF65-F5344CB8AC3E}">
        <p14:creationId xmlns:p14="http://schemas.microsoft.com/office/powerpoint/2010/main" val="838554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1AF0E4F-E28D-4031-8E43-4847F36BD0E7}"/>
              </a:ext>
            </a:extLst>
          </p:cNvPr>
          <p:cNvSpPr txBox="1"/>
          <p:nvPr/>
        </p:nvSpPr>
        <p:spPr>
          <a:xfrm>
            <a:off x="399563" y="475473"/>
            <a:ext cx="7774054" cy="584775"/>
          </a:xfrm>
          <a:prstGeom prst="rect">
            <a:avLst/>
          </a:prstGeom>
          <a:noFill/>
        </p:spPr>
        <p:txBody>
          <a:bodyPr wrap="square">
            <a:spAutoFit/>
          </a:bodyPr>
          <a:lstStyle/>
          <a:p>
            <a:r>
              <a:rPr lang="en-US" sz="3200" dirty="0"/>
              <a:t>Robin’s Plantain, Fleabane, Blue spring daisy</a:t>
            </a:r>
          </a:p>
        </p:txBody>
      </p:sp>
      <p:sp>
        <p:nvSpPr>
          <p:cNvPr id="7" name="TextBox 6">
            <a:extLst>
              <a:ext uri="{FF2B5EF4-FFF2-40B4-BE49-F238E27FC236}">
                <a16:creationId xmlns:a16="http://schemas.microsoft.com/office/drawing/2014/main" id="{5BD809F9-0474-407A-A5A2-7B7F00907F5B}"/>
              </a:ext>
            </a:extLst>
          </p:cNvPr>
          <p:cNvSpPr txBox="1"/>
          <p:nvPr/>
        </p:nvSpPr>
        <p:spPr>
          <a:xfrm>
            <a:off x="7887849" y="435222"/>
            <a:ext cx="3755511" cy="584775"/>
          </a:xfrm>
          <a:prstGeom prst="rect">
            <a:avLst/>
          </a:prstGeom>
          <a:noFill/>
        </p:spPr>
        <p:txBody>
          <a:bodyPr wrap="square">
            <a:spAutoFit/>
          </a:bodyPr>
          <a:lstStyle/>
          <a:p>
            <a:r>
              <a:rPr lang="en-US" sz="3200" dirty="0"/>
              <a:t>(</a:t>
            </a:r>
            <a:r>
              <a:rPr lang="en-US" sz="3200" i="1" dirty="0"/>
              <a:t>Erigeron </a:t>
            </a:r>
            <a:r>
              <a:rPr lang="en-US" sz="3200" i="1" dirty="0" err="1"/>
              <a:t>pulchellus</a:t>
            </a:r>
            <a:r>
              <a:rPr lang="en-US" sz="3200" dirty="0"/>
              <a:t>)</a:t>
            </a:r>
          </a:p>
        </p:txBody>
      </p:sp>
      <p:pic>
        <p:nvPicPr>
          <p:cNvPr id="8" name="Picture 7">
            <a:extLst>
              <a:ext uri="{FF2B5EF4-FFF2-40B4-BE49-F238E27FC236}">
                <a16:creationId xmlns:a16="http://schemas.microsoft.com/office/drawing/2014/main" id="{3C360EE6-79F0-4E11-B509-96018542982A}"/>
              </a:ext>
            </a:extLst>
          </p:cNvPr>
          <p:cNvPicPr>
            <a:picLocks noChangeAspect="1"/>
          </p:cNvPicPr>
          <p:nvPr/>
        </p:nvPicPr>
        <p:blipFill>
          <a:blip r:embed="rId2"/>
          <a:stretch>
            <a:fillRect/>
          </a:stretch>
        </p:blipFill>
        <p:spPr>
          <a:xfrm>
            <a:off x="8939263" y="973831"/>
            <a:ext cx="2853175" cy="2658086"/>
          </a:xfrm>
          <a:prstGeom prst="rect">
            <a:avLst/>
          </a:prstGeom>
        </p:spPr>
      </p:pic>
      <p:pic>
        <p:nvPicPr>
          <p:cNvPr id="9" name="Picture 8">
            <a:extLst>
              <a:ext uri="{FF2B5EF4-FFF2-40B4-BE49-F238E27FC236}">
                <a16:creationId xmlns:a16="http://schemas.microsoft.com/office/drawing/2014/main" id="{B07FC8EA-C174-44FB-BAE8-722F2CE731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11317" y="3786808"/>
            <a:ext cx="4206240" cy="2804160"/>
          </a:xfrm>
          <a:prstGeom prst="rect">
            <a:avLst/>
          </a:prstGeom>
        </p:spPr>
      </p:pic>
      <p:sp>
        <p:nvSpPr>
          <p:cNvPr id="11" name="TextBox 10">
            <a:extLst>
              <a:ext uri="{FF2B5EF4-FFF2-40B4-BE49-F238E27FC236}">
                <a16:creationId xmlns:a16="http://schemas.microsoft.com/office/drawing/2014/main" id="{976AA0F5-B874-4FCC-AF8E-4F82539AC24A}"/>
              </a:ext>
            </a:extLst>
          </p:cNvPr>
          <p:cNvSpPr txBox="1"/>
          <p:nvPr/>
        </p:nvSpPr>
        <p:spPr>
          <a:xfrm>
            <a:off x="548640" y="1317959"/>
            <a:ext cx="6488264" cy="3416320"/>
          </a:xfrm>
          <a:prstGeom prst="rect">
            <a:avLst/>
          </a:prstGeom>
          <a:noFill/>
        </p:spPr>
        <p:txBody>
          <a:bodyPr wrap="square">
            <a:spAutoFit/>
          </a:bodyPr>
          <a:lstStyle/>
          <a:p>
            <a:r>
              <a:rPr lang="en-US" sz="2400" dirty="0"/>
              <a:t>Height and Width: 1.5-2.0 feet high and wide</a:t>
            </a:r>
          </a:p>
          <a:p>
            <a:r>
              <a:rPr lang="en-US" sz="2400" dirty="0"/>
              <a:t>Native – Mountains, Piedmont, Coastal</a:t>
            </a:r>
          </a:p>
          <a:p>
            <a:r>
              <a:rPr lang="en-US" sz="2400" dirty="0"/>
              <a:t>Soil type - Loam, sand</a:t>
            </a:r>
          </a:p>
          <a:p>
            <a:r>
              <a:rPr lang="en-US" sz="2400" dirty="0"/>
              <a:t>Moisture - dry to moist soil</a:t>
            </a:r>
          </a:p>
          <a:p>
            <a:r>
              <a:rPr lang="en-US" sz="2400" dirty="0"/>
              <a:t>Tolerates light shade especially in hot summer sun</a:t>
            </a:r>
          </a:p>
          <a:p>
            <a:r>
              <a:rPr lang="en-US" sz="2400" dirty="0"/>
              <a:t>Attracts butterflies</a:t>
            </a:r>
          </a:p>
          <a:p>
            <a:r>
              <a:rPr lang="en-US" sz="2400" dirty="0"/>
              <a:t>Herbaceous, deciduous, perennial, part shade</a:t>
            </a:r>
          </a:p>
          <a:p>
            <a:r>
              <a:rPr lang="en-US" sz="2400" dirty="0"/>
              <a:t>Good low growing ground cover; low  maintenance</a:t>
            </a:r>
          </a:p>
          <a:p>
            <a:r>
              <a:rPr lang="en-US" sz="2400" dirty="0"/>
              <a:t>Slow spreading</a:t>
            </a:r>
          </a:p>
        </p:txBody>
      </p:sp>
      <p:sp>
        <p:nvSpPr>
          <p:cNvPr id="13" name="TextBox 12">
            <a:extLst>
              <a:ext uri="{FF2B5EF4-FFF2-40B4-BE49-F238E27FC236}">
                <a16:creationId xmlns:a16="http://schemas.microsoft.com/office/drawing/2014/main" id="{7165E235-2366-465D-B70B-E1A563B7C542}"/>
              </a:ext>
            </a:extLst>
          </p:cNvPr>
          <p:cNvSpPr txBox="1"/>
          <p:nvPr/>
        </p:nvSpPr>
        <p:spPr>
          <a:xfrm>
            <a:off x="548640" y="5595700"/>
            <a:ext cx="6488264" cy="1061829"/>
          </a:xfrm>
          <a:prstGeom prst="rect">
            <a:avLst/>
          </a:prstGeom>
          <a:noFill/>
        </p:spPr>
        <p:txBody>
          <a:bodyPr wrap="square">
            <a:spAutoFit/>
          </a:bodyPr>
          <a:lstStyle/>
          <a:p>
            <a:r>
              <a:rPr lang="en-US" sz="900" dirty="0"/>
              <a:t>Sources: Wikipedia</a:t>
            </a:r>
          </a:p>
          <a:p>
            <a:r>
              <a:rPr lang="en-US" sz="900" dirty="0"/>
              <a:t>                Virginiawildflowers.org</a:t>
            </a:r>
          </a:p>
          <a:p>
            <a:r>
              <a:rPr lang="en-US" sz="900" dirty="0"/>
              <a:t>                Missouribotanicalgarden.org </a:t>
            </a:r>
          </a:p>
          <a:p>
            <a:r>
              <a:rPr lang="en-US" sz="900" dirty="0"/>
              <a:t>                Mtcubacenter.org</a:t>
            </a:r>
          </a:p>
          <a:p>
            <a:r>
              <a:rPr lang="en-US" sz="900" dirty="0"/>
              <a:t>                U.S Fish and Wildlife Service Native Plants for Wildlife Habitat and Conservation Landscaping, pg.23</a:t>
            </a:r>
          </a:p>
          <a:p>
            <a:endParaRPr lang="en-US" dirty="0"/>
          </a:p>
        </p:txBody>
      </p:sp>
    </p:spTree>
    <p:extLst>
      <p:ext uri="{BB962C8B-B14F-4D97-AF65-F5344CB8AC3E}">
        <p14:creationId xmlns:p14="http://schemas.microsoft.com/office/powerpoint/2010/main" val="3299821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D49EDA-ACEA-45AB-AA62-0FAE84265C8E}"/>
              </a:ext>
            </a:extLst>
          </p:cNvPr>
          <p:cNvSpPr txBox="1"/>
          <p:nvPr/>
        </p:nvSpPr>
        <p:spPr>
          <a:xfrm>
            <a:off x="2983727" y="483243"/>
            <a:ext cx="7363921" cy="584775"/>
          </a:xfrm>
          <a:prstGeom prst="rect">
            <a:avLst/>
          </a:prstGeom>
          <a:noFill/>
        </p:spPr>
        <p:txBody>
          <a:bodyPr wrap="square">
            <a:spAutoFit/>
          </a:bodyPr>
          <a:lstStyle/>
          <a:p>
            <a:r>
              <a:rPr lang="en-US" sz="3200" dirty="0"/>
              <a:t>Wild Columbine </a:t>
            </a:r>
            <a:r>
              <a:rPr lang="en-US" sz="3200" i="1" dirty="0"/>
              <a:t>(Aquilegia canadensis)</a:t>
            </a:r>
          </a:p>
        </p:txBody>
      </p:sp>
      <p:pic>
        <p:nvPicPr>
          <p:cNvPr id="5" name="Picture 4">
            <a:extLst>
              <a:ext uri="{FF2B5EF4-FFF2-40B4-BE49-F238E27FC236}">
                <a16:creationId xmlns:a16="http://schemas.microsoft.com/office/drawing/2014/main" id="{EC35F42A-02F7-49A6-90A6-E7D9EA4D2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17023" y="4584315"/>
            <a:ext cx="2011680" cy="2011680"/>
          </a:xfrm>
          <a:prstGeom prst="rect">
            <a:avLst/>
          </a:prstGeom>
        </p:spPr>
      </p:pic>
      <p:sp>
        <p:nvSpPr>
          <p:cNvPr id="7" name="TextBox 6">
            <a:extLst>
              <a:ext uri="{FF2B5EF4-FFF2-40B4-BE49-F238E27FC236}">
                <a16:creationId xmlns:a16="http://schemas.microsoft.com/office/drawing/2014/main" id="{8041ABB2-F7A3-4E67-9FA0-4083570688BC}"/>
              </a:ext>
            </a:extLst>
          </p:cNvPr>
          <p:cNvSpPr txBox="1"/>
          <p:nvPr/>
        </p:nvSpPr>
        <p:spPr>
          <a:xfrm>
            <a:off x="655220" y="1006463"/>
            <a:ext cx="6622657" cy="4893647"/>
          </a:xfrm>
          <a:prstGeom prst="rect">
            <a:avLst/>
          </a:prstGeom>
          <a:noFill/>
        </p:spPr>
        <p:txBody>
          <a:bodyPr wrap="square">
            <a:spAutoFit/>
          </a:bodyPr>
          <a:lstStyle/>
          <a:p>
            <a:r>
              <a:rPr lang="en-US" sz="2400" dirty="0"/>
              <a:t>Height – 3’ Width 1.5’</a:t>
            </a:r>
          </a:p>
          <a:p>
            <a:r>
              <a:rPr lang="en-US" sz="2400" dirty="0"/>
              <a:t>Soil Type –loam</a:t>
            </a:r>
          </a:p>
          <a:p>
            <a:r>
              <a:rPr lang="en-US" sz="2400" dirty="0"/>
              <a:t>Light - Sun, Part Shade</a:t>
            </a:r>
          </a:p>
          <a:p>
            <a:r>
              <a:rPr lang="en-US" sz="2400" dirty="0"/>
              <a:t>Moisture –moist, dry</a:t>
            </a:r>
          </a:p>
          <a:p>
            <a:r>
              <a:rPr lang="en-US" sz="2400" dirty="0"/>
              <a:t>Native area –Mountain, Piedmont, Coastal</a:t>
            </a:r>
          </a:p>
          <a:p>
            <a:r>
              <a:rPr lang="en-US" sz="2400" dirty="0"/>
              <a:t>Habitat – rich woods, slopes</a:t>
            </a:r>
          </a:p>
          <a:p>
            <a:r>
              <a:rPr lang="en-US" sz="2400" dirty="0"/>
              <a:t>Attracts hummingbirds, butterflies and bees —	good wildlife food source</a:t>
            </a:r>
          </a:p>
          <a:p>
            <a:r>
              <a:rPr lang="en-US" sz="2400" dirty="0"/>
              <a:t>Deciduous</a:t>
            </a:r>
          </a:p>
          <a:p>
            <a:r>
              <a:rPr lang="en-US" sz="2400" dirty="0"/>
              <a:t>Flowers lowers are yellow/gold, red/burgundy 	and pink with bell-like tubular flowers 	— early spring Mar-Jun - 3 ft and 1.5 ft wide</a:t>
            </a:r>
          </a:p>
          <a:p>
            <a:r>
              <a:rPr lang="en-US" sz="2400" dirty="0"/>
              <a:t>Spreads by seeds, resistant to leaf miner</a:t>
            </a:r>
          </a:p>
        </p:txBody>
      </p:sp>
      <p:sp>
        <p:nvSpPr>
          <p:cNvPr id="9" name="TextBox 8">
            <a:extLst>
              <a:ext uri="{FF2B5EF4-FFF2-40B4-BE49-F238E27FC236}">
                <a16:creationId xmlns:a16="http://schemas.microsoft.com/office/drawing/2014/main" id="{65A9B652-A4FF-4896-B693-00B647E21E3D}"/>
              </a:ext>
            </a:extLst>
          </p:cNvPr>
          <p:cNvSpPr txBox="1"/>
          <p:nvPr/>
        </p:nvSpPr>
        <p:spPr>
          <a:xfrm>
            <a:off x="512098" y="6032893"/>
            <a:ext cx="6094674" cy="507831"/>
          </a:xfrm>
          <a:prstGeom prst="rect">
            <a:avLst/>
          </a:prstGeom>
          <a:noFill/>
        </p:spPr>
        <p:txBody>
          <a:bodyPr wrap="square">
            <a:spAutoFit/>
          </a:bodyPr>
          <a:lstStyle/>
          <a:p>
            <a:r>
              <a:rPr lang="en-US" sz="900" dirty="0"/>
              <a:t>Sources: NC Extension Gardener - part of Cooperative Extension of State University</a:t>
            </a:r>
          </a:p>
          <a:p>
            <a:r>
              <a:rPr lang="en-US" sz="900" dirty="0"/>
              <a:t>                 USFWS pg.18</a:t>
            </a:r>
          </a:p>
          <a:p>
            <a:r>
              <a:rPr lang="en-US" sz="900" dirty="0"/>
              <a:t>                 Wildflower.org Julie Malkin</a:t>
            </a:r>
          </a:p>
        </p:txBody>
      </p:sp>
      <p:pic>
        <p:nvPicPr>
          <p:cNvPr id="2" name="Picture 1">
            <a:extLst>
              <a:ext uri="{FF2B5EF4-FFF2-40B4-BE49-F238E27FC236}">
                <a16:creationId xmlns:a16="http://schemas.microsoft.com/office/drawing/2014/main" id="{FE63CEDE-886B-4414-9EF6-99E04FF46072}"/>
              </a:ext>
            </a:extLst>
          </p:cNvPr>
          <p:cNvPicPr>
            <a:picLocks noChangeAspect="1"/>
          </p:cNvPicPr>
          <p:nvPr/>
        </p:nvPicPr>
        <p:blipFill>
          <a:blip r:embed="rId3"/>
          <a:stretch>
            <a:fillRect/>
          </a:stretch>
        </p:blipFill>
        <p:spPr>
          <a:xfrm>
            <a:off x="7554402" y="1652389"/>
            <a:ext cx="3413760" cy="2560320"/>
          </a:xfrm>
          <a:prstGeom prst="rect">
            <a:avLst/>
          </a:prstGeom>
        </p:spPr>
      </p:pic>
    </p:spTree>
    <p:extLst>
      <p:ext uri="{BB962C8B-B14F-4D97-AF65-F5344CB8AC3E}">
        <p14:creationId xmlns:p14="http://schemas.microsoft.com/office/powerpoint/2010/main" val="38694846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8ACD80-43F6-46F9-B32F-8168C2BFE580}"/>
              </a:ext>
            </a:extLst>
          </p:cNvPr>
          <p:cNvSpPr txBox="1"/>
          <p:nvPr/>
        </p:nvSpPr>
        <p:spPr>
          <a:xfrm>
            <a:off x="662473" y="594561"/>
            <a:ext cx="11402009" cy="584775"/>
          </a:xfrm>
          <a:prstGeom prst="rect">
            <a:avLst/>
          </a:prstGeom>
          <a:noFill/>
        </p:spPr>
        <p:txBody>
          <a:bodyPr wrap="square">
            <a:spAutoFit/>
          </a:bodyPr>
          <a:lstStyle/>
          <a:p>
            <a:r>
              <a:rPr lang="en-US" sz="3200" dirty="0"/>
              <a:t>Downy Rattlesnake Plantain, Adders Violet (</a:t>
            </a:r>
            <a:r>
              <a:rPr lang="en-US" sz="3200" i="1" dirty="0" err="1"/>
              <a:t>Goodyera</a:t>
            </a:r>
            <a:r>
              <a:rPr lang="en-US" sz="3200" i="1" dirty="0"/>
              <a:t> </a:t>
            </a:r>
            <a:r>
              <a:rPr lang="en-US" sz="3200" i="1" dirty="0" err="1"/>
              <a:t>pubescens</a:t>
            </a:r>
            <a:r>
              <a:rPr lang="en-US" sz="3200" dirty="0"/>
              <a:t>)</a:t>
            </a:r>
          </a:p>
        </p:txBody>
      </p:sp>
      <p:sp>
        <p:nvSpPr>
          <p:cNvPr id="5" name="TextBox 4">
            <a:extLst>
              <a:ext uri="{FF2B5EF4-FFF2-40B4-BE49-F238E27FC236}">
                <a16:creationId xmlns:a16="http://schemas.microsoft.com/office/drawing/2014/main" id="{7A7259A2-1B87-40D0-AA67-8F63EC023C7F}"/>
              </a:ext>
            </a:extLst>
          </p:cNvPr>
          <p:cNvSpPr txBox="1"/>
          <p:nvPr/>
        </p:nvSpPr>
        <p:spPr>
          <a:xfrm>
            <a:off x="662473" y="1794466"/>
            <a:ext cx="6094674" cy="3600986"/>
          </a:xfrm>
          <a:prstGeom prst="rect">
            <a:avLst/>
          </a:prstGeom>
          <a:noFill/>
        </p:spPr>
        <p:txBody>
          <a:bodyPr wrap="square">
            <a:spAutoFit/>
          </a:bodyPr>
          <a:lstStyle/>
          <a:p>
            <a:r>
              <a:rPr lang="en-US" sz="2400" dirty="0"/>
              <a:t>Height 0.5 “– 1.5 “ Width 0.5’ – 1.5’	</a:t>
            </a:r>
          </a:p>
          <a:p>
            <a:r>
              <a:rPr lang="en-US" sz="2400" dirty="0"/>
              <a:t>Growing Conditions</a:t>
            </a:r>
          </a:p>
          <a:p>
            <a:r>
              <a:rPr lang="en-US" sz="2400" dirty="0"/>
              <a:t>Soil Type – Acidic, clay, loam, sand</a:t>
            </a:r>
          </a:p>
          <a:p>
            <a:r>
              <a:rPr lang="en-US" sz="2400" dirty="0"/>
              <a:t>Light - Part Shade</a:t>
            </a:r>
          </a:p>
          <a:p>
            <a:r>
              <a:rPr lang="en-US" sz="2400" dirty="0"/>
              <a:t>Moisture – Dry to moist upland woods</a:t>
            </a:r>
          </a:p>
          <a:p>
            <a:r>
              <a:rPr lang="en-US" sz="2400" dirty="0"/>
              <a:t>Produces whiteish flowers June to August</a:t>
            </a:r>
          </a:p>
          <a:p>
            <a:r>
              <a:rPr lang="en-US" sz="2400" dirty="0"/>
              <a:t>Evergreen</a:t>
            </a:r>
          </a:p>
          <a:p>
            <a:endParaRPr lang="en-US" sz="2400" dirty="0"/>
          </a:p>
          <a:p>
            <a:pPr marL="342900" indent="-342900">
              <a:buAutoNum type="arabicPeriod" startAt="3"/>
            </a:pPr>
            <a:endParaRPr lang="en-US" dirty="0"/>
          </a:p>
          <a:p>
            <a:pPr marL="342900" indent="-342900">
              <a:buAutoNum type="arabicPeriod" startAt="3"/>
            </a:pPr>
            <a:endParaRPr lang="en-US" dirty="0"/>
          </a:p>
        </p:txBody>
      </p:sp>
      <p:pic>
        <p:nvPicPr>
          <p:cNvPr id="9" name="Picture 8">
            <a:extLst>
              <a:ext uri="{FF2B5EF4-FFF2-40B4-BE49-F238E27FC236}">
                <a16:creationId xmlns:a16="http://schemas.microsoft.com/office/drawing/2014/main" id="{B4C8BD9F-53A5-4CDD-A2F5-772CD02A69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4631" y="2269079"/>
            <a:ext cx="3977640" cy="2651760"/>
          </a:xfrm>
          <a:prstGeom prst="rect">
            <a:avLst/>
          </a:prstGeom>
        </p:spPr>
      </p:pic>
      <p:sp>
        <p:nvSpPr>
          <p:cNvPr id="11" name="TextBox 10">
            <a:extLst>
              <a:ext uri="{FF2B5EF4-FFF2-40B4-BE49-F238E27FC236}">
                <a16:creationId xmlns:a16="http://schemas.microsoft.com/office/drawing/2014/main" id="{96922569-1F15-4FFB-8FA3-20099927BB25}"/>
              </a:ext>
            </a:extLst>
          </p:cNvPr>
          <p:cNvSpPr txBox="1"/>
          <p:nvPr/>
        </p:nvSpPr>
        <p:spPr>
          <a:xfrm>
            <a:off x="558580" y="5476271"/>
            <a:ext cx="6094674" cy="646331"/>
          </a:xfrm>
          <a:prstGeom prst="rect">
            <a:avLst/>
          </a:prstGeom>
          <a:noFill/>
        </p:spPr>
        <p:txBody>
          <a:bodyPr wrap="square">
            <a:spAutoFit/>
          </a:bodyPr>
          <a:lstStyle/>
          <a:p>
            <a:r>
              <a:rPr lang="en-US" sz="900" dirty="0"/>
              <a:t>Sources: Georgia’s Native Plants; www.GNPS.org </a:t>
            </a:r>
          </a:p>
          <a:p>
            <a:r>
              <a:rPr lang="en-US" sz="900" dirty="0"/>
              <a:t>                 www.Plants.usda.gov </a:t>
            </a:r>
          </a:p>
          <a:p>
            <a:r>
              <a:rPr lang="en-US" sz="900" dirty="0"/>
              <a:t>                 U.S Fish and Wildlife Service. Native Plants for Wildlife Habitat and Conservation Landscaping pg. 24</a:t>
            </a:r>
          </a:p>
          <a:p>
            <a:r>
              <a:rPr lang="en-US" sz="900" dirty="0"/>
              <a:t>                 US Forest Service, www.fs.fed.us </a:t>
            </a:r>
          </a:p>
        </p:txBody>
      </p:sp>
    </p:spTree>
    <p:extLst>
      <p:ext uri="{BB962C8B-B14F-4D97-AF65-F5344CB8AC3E}">
        <p14:creationId xmlns:p14="http://schemas.microsoft.com/office/powerpoint/2010/main" val="19417307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EB63CC-3AA9-45BD-A0CE-54E1AFD26FB9}"/>
              </a:ext>
            </a:extLst>
          </p:cNvPr>
          <p:cNvSpPr txBox="1"/>
          <p:nvPr/>
        </p:nvSpPr>
        <p:spPr>
          <a:xfrm>
            <a:off x="1152940" y="682026"/>
            <a:ext cx="9247366" cy="769441"/>
          </a:xfrm>
          <a:prstGeom prst="rect">
            <a:avLst/>
          </a:prstGeom>
          <a:noFill/>
        </p:spPr>
        <p:txBody>
          <a:bodyPr wrap="square">
            <a:spAutoFit/>
          </a:bodyPr>
          <a:lstStyle/>
          <a:p>
            <a:pPr algn="ctr"/>
            <a:r>
              <a:rPr lang="en-US" sz="4400" dirty="0"/>
              <a:t>Part Shade with Dry Soil</a:t>
            </a:r>
          </a:p>
        </p:txBody>
      </p:sp>
      <p:sp>
        <p:nvSpPr>
          <p:cNvPr id="7" name="TextBox 6">
            <a:extLst>
              <a:ext uri="{FF2B5EF4-FFF2-40B4-BE49-F238E27FC236}">
                <a16:creationId xmlns:a16="http://schemas.microsoft.com/office/drawing/2014/main" id="{864138E8-BEEF-4EC3-B996-9AEFAE10FDE8}"/>
              </a:ext>
            </a:extLst>
          </p:cNvPr>
          <p:cNvSpPr txBox="1"/>
          <p:nvPr/>
        </p:nvSpPr>
        <p:spPr>
          <a:xfrm>
            <a:off x="959126" y="1894843"/>
            <a:ext cx="9634993" cy="1077218"/>
          </a:xfrm>
          <a:prstGeom prst="rect">
            <a:avLst/>
          </a:prstGeom>
          <a:noFill/>
        </p:spPr>
        <p:txBody>
          <a:bodyPr wrap="square">
            <a:spAutoFit/>
          </a:bodyPr>
          <a:lstStyle/>
          <a:p>
            <a:pPr marL="571500" indent="-571500">
              <a:buFont typeface="Arial" panose="020B0604020202020204" pitchFamily="34" charset="0"/>
              <a:buChar char="•"/>
            </a:pPr>
            <a:r>
              <a:rPr lang="en-US" sz="3200" dirty="0"/>
              <a:t>Site receives three to six hours of sunlight. Consider deciduous trees when assessing light.</a:t>
            </a:r>
          </a:p>
        </p:txBody>
      </p:sp>
      <p:sp>
        <p:nvSpPr>
          <p:cNvPr id="9" name="TextBox 8">
            <a:extLst>
              <a:ext uri="{FF2B5EF4-FFF2-40B4-BE49-F238E27FC236}">
                <a16:creationId xmlns:a16="http://schemas.microsoft.com/office/drawing/2014/main" id="{8BB10B02-EA8B-4680-8258-8A6259B95F77}"/>
              </a:ext>
            </a:extLst>
          </p:cNvPr>
          <p:cNvSpPr txBox="1"/>
          <p:nvPr/>
        </p:nvSpPr>
        <p:spPr>
          <a:xfrm>
            <a:off x="959126" y="3837712"/>
            <a:ext cx="9978886" cy="1569660"/>
          </a:xfrm>
          <a:prstGeom prst="rect">
            <a:avLst/>
          </a:prstGeom>
          <a:noFill/>
        </p:spPr>
        <p:txBody>
          <a:bodyPr wrap="square" rtlCol="0">
            <a:spAutoFit/>
          </a:bodyPr>
          <a:lstStyle/>
          <a:p>
            <a:pPr marL="571500" indent="-571500">
              <a:buFont typeface="Arial" panose="020B0604020202020204" pitchFamily="34" charset="0"/>
              <a:buChar char="•"/>
            </a:pPr>
            <a:r>
              <a:rPr lang="en-US" sz="3200" dirty="0"/>
              <a:t>Soil where water does not remain after rain, a steep slope, or sandy soil. Plants are considered as drought tolerant.</a:t>
            </a:r>
          </a:p>
        </p:txBody>
      </p:sp>
    </p:spTree>
    <p:extLst>
      <p:ext uri="{BB962C8B-B14F-4D97-AF65-F5344CB8AC3E}">
        <p14:creationId xmlns:p14="http://schemas.microsoft.com/office/powerpoint/2010/main" val="25515584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14E677-2248-472C-B1BC-C51EB7118907}"/>
              </a:ext>
            </a:extLst>
          </p:cNvPr>
          <p:cNvSpPr txBox="1"/>
          <p:nvPr/>
        </p:nvSpPr>
        <p:spPr>
          <a:xfrm>
            <a:off x="2110740" y="696366"/>
            <a:ext cx="7406640" cy="584775"/>
          </a:xfrm>
          <a:prstGeom prst="rect">
            <a:avLst/>
          </a:prstGeom>
          <a:noFill/>
        </p:spPr>
        <p:txBody>
          <a:bodyPr wrap="square" rtlCol="0">
            <a:spAutoFit/>
          </a:bodyPr>
          <a:lstStyle/>
          <a:p>
            <a:pPr algn="ctr"/>
            <a:r>
              <a:rPr lang="en-US" sz="3200" dirty="0"/>
              <a:t>Gray Goldenrod (</a:t>
            </a:r>
            <a:r>
              <a:rPr lang="en-US" sz="3200" i="1" dirty="0" err="1"/>
              <a:t>Solidago</a:t>
            </a:r>
            <a:r>
              <a:rPr lang="en-US" sz="3200" i="1" dirty="0"/>
              <a:t> </a:t>
            </a:r>
            <a:r>
              <a:rPr lang="en-US" sz="3200" i="1" dirty="0" err="1"/>
              <a:t>nemoralis</a:t>
            </a:r>
            <a:r>
              <a:rPr lang="en-US" sz="3200" dirty="0"/>
              <a:t>)</a:t>
            </a:r>
          </a:p>
        </p:txBody>
      </p:sp>
      <p:sp>
        <p:nvSpPr>
          <p:cNvPr id="6" name="TextBox 5">
            <a:extLst>
              <a:ext uri="{FF2B5EF4-FFF2-40B4-BE49-F238E27FC236}">
                <a16:creationId xmlns:a16="http://schemas.microsoft.com/office/drawing/2014/main" id="{6F347E50-A681-44B4-B17C-C62FD1781125}"/>
              </a:ext>
            </a:extLst>
          </p:cNvPr>
          <p:cNvSpPr txBox="1"/>
          <p:nvPr/>
        </p:nvSpPr>
        <p:spPr>
          <a:xfrm>
            <a:off x="1060132" y="1745040"/>
            <a:ext cx="6413687" cy="4154984"/>
          </a:xfrm>
          <a:prstGeom prst="rect">
            <a:avLst/>
          </a:prstGeom>
          <a:noFill/>
        </p:spPr>
        <p:txBody>
          <a:bodyPr wrap="square">
            <a:spAutoFit/>
          </a:bodyPr>
          <a:lstStyle/>
          <a:p>
            <a:r>
              <a:rPr lang="en-US" sz="2400" dirty="0"/>
              <a:t>Height – 1.5’ width x 2’ height (leaves up to 4”)</a:t>
            </a:r>
          </a:p>
          <a:p>
            <a:r>
              <a:rPr lang="en-US" sz="2400" dirty="0"/>
              <a:t>Flowers – fall, numerous yellow compound</a:t>
            </a:r>
          </a:p>
          <a:p>
            <a:r>
              <a:rPr lang="en-US" sz="2400" dirty="0"/>
              <a:t>Growth – tendency to group, full sun, dry open 	woods, fields, forms an effective 	groundcover</a:t>
            </a:r>
          </a:p>
          <a:p>
            <a:r>
              <a:rPr lang="en-US" sz="2400" dirty="0"/>
              <a:t>Regions – zones 2-9 (north to Canada, south to 	Georgia, west to Texas)</a:t>
            </a:r>
          </a:p>
          <a:p>
            <a:r>
              <a:rPr lang="en-US" sz="2400" dirty="0"/>
              <a:t>Soil – dry, non-fertile conditions  (sand, clay, 	gravel)</a:t>
            </a:r>
          </a:p>
          <a:p>
            <a:r>
              <a:rPr lang="en-US" sz="2400" dirty="0"/>
              <a:t>Ecological Value – supports insects, pollen and 	nectar producer, seeds for birds</a:t>
            </a:r>
          </a:p>
        </p:txBody>
      </p:sp>
      <p:sp>
        <p:nvSpPr>
          <p:cNvPr id="7" name="TextBox 6">
            <a:extLst>
              <a:ext uri="{FF2B5EF4-FFF2-40B4-BE49-F238E27FC236}">
                <a16:creationId xmlns:a16="http://schemas.microsoft.com/office/drawing/2014/main" id="{8F1D0ED6-433D-457D-978E-FB5F1BBF253B}"/>
              </a:ext>
            </a:extLst>
          </p:cNvPr>
          <p:cNvSpPr txBox="1"/>
          <p:nvPr/>
        </p:nvSpPr>
        <p:spPr>
          <a:xfrm>
            <a:off x="945830" y="6118564"/>
            <a:ext cx="10484170" cy="369332"/>
          </a:xfrm>
          <a:prstGeom prst="rect">
            <a:avLst/>
          </a:prstGeom>
          <a:noFill/>
        </p:spPr>
        <p:txBody>
          <a:bodyPr wrap="square" rtlCol="0">
            <a:spAutoFit/>
          </a:bodyPr>
          <a:lstStyle/>
          <a:p>
            <a:r>
              <a:rPr lang="en-US" sz="900" dirty="0"/>
              <a:t>Source:  USDA, Natural Resources Conservation Service “Plant Fact Sheet” </a:t>
            </a:r>
            <a:r>
              <a:rPr lang="en-US" sz="900" dirty="0">
                <a:hlinkClick r:id="rId2"/>
              </a:rPr>
              <a:t>https://plants.usda.gov/factsheet/pdf/fs_sone.pdf</a:t>
            </a:r>
            <a:endParaRPr lang="en-US" sz="900" dirty="0"/>
          </a:p>
          <a:p>
            <a:r>
              <a:rPr lang="en-US" sz="900" dirty="0"/>
              <a:t>Photo:  "Goldenrod" by StevenM_61 is licensed under CC BY-NC-ND 2.0</a:t>
            </a:r>
          </a:p>
        </p:txBody>
      </p:sp>
      <p:pic>
        <p:nvPicPr>
          <p:cNvPr id="9" name="Picture 8">
            <a:extLst>
              <a:ext uri="{FF2B5EF4-FFF2-40B4-BE49-F238E27FC236}">
                <a16:creationId xmlns:a16="http://schemas.microsoft.com/office/drawing/2014/main" id="{1D59D66F-B600-492C-8C2E-BE9EF88CEC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0020" y="1846540"/>
            <a:ext cx="3474720" cy="3474720"/>
          </a:xfrm>
          <a:prstGeom prst="rect">
            <a:avLst/>
          </a:prstGeom>
        </p:spPr>
      </p:pic>
    </p:spTree>
    <p:extLst>
      <p:ext uri="{BB962C8B-B14F-4D97-AF65-F5344CB8AC3E}">
        <p14:creationId xmlns:p14="http://schemas.microsoft.com/office/powerpoint/2010/main" val="31369469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CA60BE-9EE3-4C3C-BCFB-4C4DBD3FA1BB}"/>
              </a:ext>
            </a:extLst>
          </p:cNvPr>
          <p:cNvSpPr txBox="1"/>
          <p:nvPr/>
        </p:nvSpPr>
        <p:spPr>
          <a:xfrm>
            <a:off x="1712595" y="512564"/>
            <a:ext cx="9941340" cy="584775"/>
          </a:xfrm>
          <a:prstGeom prst="rect">
            <a:avLst/>
          </a:prstGeom>
          <a:noFill/>
        </p:spPr>
        <p:txBody>
          <a:bodyPr wrap="square">
            <a:spAutoFit/>
          </a:bodyPr>
          <a:lstStyle/>
          <a:p>
            <a:r>
              <a:rPr lang="en-US" sz="3200" dirty="0"/>
              <a:t>Eastern Hay-Scented Fern (</a:t>
            </a:r>
            <a:r>
              <a:rPr lang="en-US" sz="3200" i="1" dirty="0" err="1"/>
              <a:t>Dennstaedtia</a:t>
            </a:r>
            <a:r>
              <a:rPr lang="en-US" sz="3200" i="1" dirty="0"/>
              <a:t> </a:t>
            </a:r>
            <a:r>
              <a:rPr lang="en-US" sz="3200" i="1" dirty="0" err="1"/>
              <a:t>punctilobula</a:t>
            </a:r>
            <a:r>
              <a:rPr lang="en-US" sz="3200" dirty="0"/>
              <a:t>)</a:t>
            </a:r>
          </a:p>
        </p:txBody>
      </p:sp>
      <p:pic>
        <p:nvPicPr>
          <p:cNvPr id="4" name="Picture 3">
            <a:extLst>
              <a:ext uri="{FF2B5EF4-FFF2-40B4-BE49-F238E27FC236}">
                <a16:creationId xmlns:a16="http://schemas.microsoft.com/office/drawing/2014/main" id="{25B3E964-7600-4A66-89E4-63380B5E83A6}"/>
              </a:ext>
            </a:extLst>
          </p:cNvPr>
          <p:cNvPicPr>
            <a:picLocks noChangeAspect="1"/>
          </p:cNvPicPr>
          <p:nvPr/>
        </p:nvPicPr>
        <p:blipFill>
          <a:blip r:embed="rId2"/>
          <a:stretch>
            <a:fillRect/>
          </a:stretch>
        </p:blipFill>
        <p:spPr>
          <a:xfrm>
            <a:off x="9429455" y="1328812"/>
            <a:ext cx="1719221" cy="2292295"/>
          </a:xfrm>
          <a:prstGeom prst="rect">
            <a:avLst/>
          </a:prstGeom>
        </p:spPr>
      </p:pic>
      <p:pic>
        <p:nvPicPr>
          <p:cNvPr id="5" name="Picture 4">
            <a:extLst>
              <a:ext uri="{FF2B5EF4-FFF2-40B4-BE49-F238E27FC236}">
                <a16:creationId xmlns:a16="http://schemas.microsoft.com/office/drawing/2014/main" id="{6DAD8AD6-E4E7-4CF2-9B90-1FB5A52009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92080" y="3621107"/>
            <a:ext cx="2834640" cy="2129925"/>
          </a:xfrm>
          <a:prstGeom prst="rect">
            <a:avLst/>
          </a:prstGeom>
        </p:spPr>
      </p:pic>
      <p:sp>
        <p:nvSpPr>
          <p:cNvPr id="7" name="TextBox 6">
            <a:extLst>
              <a:ext uri="{FF2B5EF4-FFF2-40B4-BE49-F238E27FC236}">
                <a16:creationId xmlns:a16="http://schemas.microsoft.com/office/drawing/2014/main" id="{2992AB0B-28BC-4F36-ACF3-EB8A8288886F}"/>
              </a:ext>
            </a:extLst>
          </p:cNvPr>
          <p:cNvSpPr txBox="1"/>
          <p:nvPr/>
        </p:nvSpPr>
        <p:spPr>
          <a:xfrm>
            <a:off x="723854" y="1035784"/>
            <a:ext cx="7590182" cy="4893647"/>
          </a:xfrm>
          <a:prstGeom prst="rect">
            <a:avLst/>
          </a:prstGeom>
          <a:noFill/>
        </p:spPr>
        <p:txBody>
          <a:bodyPr wrap="square">
            <a:spAutoFit/>
          </a:bodyPr>
          <a:lstStyle/>
          <a:p>
            <a:r>
              <a:rPr lang="en-US" sz="2400" dirty="0"/>
              <a:t>Height – 1’-3’  width 2’-3’</a:t>
            </a:r>
          </a:p>
          <a:p>
            <a:r>
              <a:rPr lang="en-US" sz="2400" dirty="0"/>
              <a:t>Soil – Prefers slightly acidic loam soils like in open woods and pastures</a:t>
            </a:r>
          </a:p>
          <a:p>
            <a:r>
              <a:rPr lang="en-US" sz="2400" dirty="0"/>
              <a:t>Tolerates sun and partial shade</a:t>
            </a:r>
          </a:p>
          <a:p>
            <a:r>
              <a:rPr lang="en-US" sz="2400" dirty="0"/>
              <a:t>Moisture – Tolerates dry conditions prefers moist and well-drained soils</a:t>
            </a:r>
          </a:p>
          <a:p>
            <a:r>
              <a:rPr lang="en-US" sz="2400" dirty="0"/>
              <a:t>Native area –Mountain, Piedmont, Coastal</a:t>
            </a:r>
          </a:p>
          <a:p>
            <a:r>
              <a:rPr lang="en-US" sz="2400" dirty="0"/>
              <a:t>Deciduous fern, with fronds yellowing in the fall</a:t>
            </a:r>
          </a:p>
          <a:p>
            <a:r>
              <a:rPr lang="en-US" sz="2400" dirty="0"/>
              <a:t>Aggressive spread by rhizomes to form large 	colonies in favorable conditions</a:t>
            </a:r>
          </a:p>
          <a:p>
            <a:r>
              <a:rPr lang="en-US" sz="2400" dirty="0"/>
              <a:t>Special Uses to consider – Deer resistant fern, more 	tolerant (once established) of sun and dry conditions than most native ferns</a:t>
            </a:r>
          </a:p>
        </p:txBody>
      </p:sp>
      <p:sp>
        <p:nvSpPr>
          <p:cNvPr id="8" name="TextBox 7">
            <a:extLst>
              <a:ext uri="{FF2B5EF4-FFF2-40B4-BE49-F238E27FC236}">
                <a16:creationId xmlns:a16="http://schemas.microsoft.com/office/drawing/2014/main" id="{4630BD8D-BC26-402D-B24A-E2906836E283}"/>
              </a:ext>
            </a:extLst>
          </p:cNvPr>
          <p:cNvSpPr txBox="1"/>
          <p:nvPr/>
        </p:nvSpPr>
        <p:spPr>
          <a:xfrm>
            <a:off x="5041515" y="6024897"/>
            <a:ext cx="4387940" cy="646331"/>
          </a:xfrm>
          <a:prstGeom prst="rect">
            <a:avLst/>
          </a:prstGeom>
          <a:noFill/>
        </p:spPr>
        <p:txBody>
          <a:bodyPr wrap="square" rtlCol="0">
            <a:spAutoFit/>
          </a:bodyPr>
          <a:lstStyle/>
          <a:p>
            <a:r>
              <a:rPr lang="en-US" sz="900" dirty="0"/>
              <a:t>Source: USFWS  pg.11</a:t>
            </a:r>
          </a:p>
          <a:p>
            <a:r>
              <a:rPr lang="en-US" sz="900" dirty="0"/>
              <a:t>Photos: https://www.wildflower.org/gallery/result.php?id_image=59931</a:t>
            </a:r>
          </a:p>
          <a:p>
            <a:r>
              <a:rPr lang="en-US" sz="900" dirty="0"/>
              <a:t>               https://www.wildflower.org/gallery/result.php?id_image=38700</a:t>
            </a:r>
          </a:p>
          <a:p>
            <a:endParaRPr lang="en-US" sz="900" dirty="0"/>
          </a:p>
        </p:txBody>
      </p:sp>
    </p:spTree>
    <p:extLst>
      <p:ext uri="{BB962C8B-B14F-4D97-AF65-F5344CB8AC3E}">
        <p14:creationId xmlns:p14="http://schemas.microsoft.com/office/powerpoint/2010/main" val="38374869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D602F9-2CB0-4E96-8BB9-C400D1880532}"/>
              </a:ext>
            </a:extLst>
          </p:cNvPr>
          <p:cNvSpPr txBox="1"/>
          <p:nvPr/>
        </p:nvSpPr>
        <p:spPr>
          <a:xfrm>
            <a:off x="2443037" y="483243"/>
            <a:ext cx="7510587" cy="584775"/>
          </a:xfrm>
          <a:prstGeom prst="rect">
            <a:avLst/>
          </a:prstGeom>
          <a:noFill/>
        </p:spPr>
        <p:txBody>
          <a:bodyPr wrap="square">
            <a:spAutoFit/>
          </a:bodyPr>
          <a:lstStyle/>
          <a:p>
            <a:r>
              <a:rPr lang="en-US" sz="3200" dirty="0"/>
              <a:t>Marginal Wood Fern (</a:t>
            </a:r>
            <a:r>
              <a:rPr lang="en-US" sz="3200" i="1" dirty="0"/>
              <a:t>Dryopteris </a:t>
            </a:r>
            <a:r>
              <a:rPr lang="en-US" sz="3200" i="1" dirty="0" err="1"/>
              <a:t>marginalis</a:t>
            </a:r>
            <a:r>
              <a:rPr lang="en-US" sz="3200" dirty="0"/>
              <a:t>)</a:t>
            </a:r>
            <a:r>
              <a:rPr lang="en-US" sz="2800" dirty="0"/>
              <a:t> </a:t>
            </a:r>
          </a:p>
        </p:txBody>
      </p:sp>
      <p:sp>
        <p:nvSpPr>
          <p:cNvPr id="6" name="TextBox 5">
            <a:extLst>
              <a:ext uri="{FF2B5EF4-FFF2-40B4-BE49-F238E27FC236}">
                <a16:creationId xmlns:a16="http://schemas.microsoft.com/office/drawing/2014/main" id="{FF4E5949-2A01-4FFE-9E02-7D9AD18FFD41}"/>
              </a:ext>
            </a:extLst>
          </p:cNvPr>
          <p:cNvSpPr txBox="1"/>
          <p:nvPr/>
        </p:nvSpPr>
        <p:spPr>
          <a:xfrm>
            <a:off x="-192395" y="1615228"/>
            <a:ext cx="6483193" cy="3477875"/>
          </a:xfrm>
          <a:prstGeom prst="rect">
            <a:avLst/>
          </a:prstGeom>
          <a:noFill/>
        </p:spPr>
        <p:txBody>
          <a:bodyPr wrap="square">
            <a:spAutoFit/>
          </a:bodyPr>
          <a:lstStyle/>
          <a:p>
            <a:r>
              <a:rPr lang="en-US" sz="2800" dirty="0"/>
              <a:t>	</a:t>
            </a:r>
            <a:r>
              <a:rPr lang="en-US" sz="2400" dirty="0"/>
              <a:t>Height -1’-3’</a:t>
            </a:r>
          </a:p>
          <a:p>
            <a:r>
              <a:rPr lang="en-US" sz="2400" dirty="0"/>
              <a:t>	Soil Type –clay, loam, sand</a:t>
            </a:r>
          </a:p>
          <a:p>
            <a:r>
              <a:rPr lang="en-US" sz="2400" dirty="0"/>
              <a:t>	Light - Part Shade, Dense Shade</a:t>
            </a:r>
          </a:p>
          <a:p>
            <a:r>
              <a:rPr lang="en-US" sz="2400" dirty="0"/>
              <a:t>	Moisture –moist, dry</a:t>
            </a:r>
          </a:p>
          <a:p>
            <a:r>
              <a:rPr lang="en-US" sz="2400" dirty="0"/>
              <a:t>	Native area –Mountain, Piedmont, Coastal</a:t>
            </a:r>
          </a:p>
          <a:p>
            <a:r>
              <a:rPr lang="en-US" sz="2400" dirty="0"/>
              <a:t>	Habitat -likes winter oak leaf cover</a:t>
            </a:r>
          </a:p>
          <a:p>
            <a:r>
              <a:rPr lang="en-US" sz="2400" dirty="0"/>
              <a:t>	Shelter for toads and lizards</a:t>
            </a:r>
          </a:p>
          <a:p>
            <a:r>
              <a:rPr lang="en-US" sz="2400" dirty="0"/>
              <a:t>	Evergreen</a:t>
            </a:r>
          </a:p>
          <a:p>
            <a:r>
              <a:rPr lang="en-US" sz="2400" dirty="0"/>
              <a:t>	Clump forming, easily transplanted</a:t>
            </a:r>
          </a:p>
        </p:txBody>
      </p:sp>
      <p:sp>
        <p:nvSpPr>
          <p:cNvPr id="8" name="TextBox 7">
            <a:extLst>
              <a:ext uri="{FF2B5EF4-FFF2-40B4-BE49-F238E27FC236}">
                <a16:creationId xmlns:a16="http://schemas.microsoft.com/office/drawing/2014/main" id="{BCA5FD95-7CD6-4C7D-92A9-9FF2736C041D}"/>
              </a:ext>
            </a:extLst>
          </p:cNvPr>
          <p:cNvSpPr txBox="1"/>
          <p:nvPr/>
        </p:nvSpPr>
        <p:spPr>
          <a:xfrm>
            <a:off x="828924" y="5640313"/>
            <a:ext cx="6094674" cy="369332"/>
          </a:xfrm>
          <a:prstGeom prst="rect">
            <a:avLst/>
          </a:prstGeom>
          <a:noFill/>
        </p:spPr>
        <p:txBody>
          <a:bodyPr wrap="square">
            <a:spAutoFit/>
          </a:bodyPr>
          <a:lstStyle/>
          <a:p>
            <a:r>
              <a:rPr lang="en-US" sz="900" dirty="0"/>
              <a:t>Source(s): wildflowers.org</a:t>
            </a:r>
          </a:p>
          <a:p>
            <a:r>
              <a:rPr lang="en-US" sz="900" dirty="0"/>
              <a:t>                   USFWS pg.12</a:t>
            </a:r>
          </a:p>
        </p:txBody>
      </p:sp>
      <p:pic>
        <p:nvPicPr>
          <p:cNvPr id="2" name="Picture 1">
            <a:extLst>
              <a:ext uri="{FF2B5EF4-FFF2-40B4-BE49-F238E27FC236}">
                <a16:creationId xmlns:a16="http://schemas.microsoft.com/office/drawing/2014/main" id="{89C75CDA-195B-4546-8D4B-8B48EDC468DE}"/>
              </a:ext>
            </a:extLst>
          </p:cNvPr>
          <p:cNvPicPr>
            <a:picLocks noChangeAspect="1"/>
          </p:cNvPicPr>
          <p:nvPr/>
        </p:nvPicPr>
        <p:blipFill>
          <a:blip r:embed="rId2"/>
          <a:stretch>
            <a:fillRect/>
          </a:stretch>
        </p:blipFill>
        <p:spPr>
          <a:xfrm>
            <a:off x="6354146" y="4186023"/>
            <a:ext cx="3048000" cy="2286000"/>
          </a:xfrm>
          <a:prstGeom prst="rect">
            <a:avLst/>
          </a:prstGeom>
        </p:spPr>
      </p:pic>
      <p:sp>
        <p:nvSpPr>
          <p:cNvPr id="5" name="TextBox 4">
            <a:extLst>
              <a:ext uri="{FF2B5EF4-FFF2-40B4-BE49-F238E27FC236}">
                <a16:creationId xmlns:a16="http://schemas.microsoft.com/office/drawing/2014/main" id="{34D9CCC7-39AB-4EB6-B183-BE07ED76A9AC}"/>
              </a:ext>
            </a:extLst>
          </p:cNvPr>
          <p:cNvSpPr txBox="1"/>
          <p:nvPr/>
        </p:nvSpPr>
        <p:spPr>
          <a:xfrm>
            <a:off x="4648936" y="6235799"/>
            <a:ext cx="2146041" cy="230832"/>
          </a:xfrm>
          <a:prstGeom prst="rect">
            <a:avLst/>
          </a:prstGeom>
          <a:noFill/>
        </p:spPr>
        <p:txBody>
          <a:bodyPr wrap="square" rtlCol="0">
            <a:spAutoFit/>
          </a:bodyPr>
          <a:lstStyle/>
          <a:p>
            <a:r>
              <a:rPr lang="en-US" sz="900" dirty="0"/>
              <a:t>Photo: Sally and Andy </a:t>
            </a:r>
            <a:r>
              <a:rPr lang="en-US" sz="900" dirty="0" err="1"/>
              <a:t>Wasowski</a:t>
            </a:r>
            <a:endParaRPr lang="en-US" sz="900" dirty="0"/>
          </a:p>
        </p:txBody>
      </p:sp>
      <p:pic>
        <p:nvPicPr>
          <p:cNvPr id="7" name="Picture 6">
            <a:extLst>
              <a:ext uri="{FF2B5EF4-FFF2-40B4-BE49-F238E27FC236}">
                <a16:creationId xmlns:a16="http://schemas.microsoft.com/office/drawing/2014/main" id="{7124746F-D5C0-403A-9E8C-617379B202D8}"/>
              </a:ext>
            </a:extLst>
          </p:cNvPr>
          <p:cNvPicPr>
            <a:picLocks noChangeAspect="1"/>
          </p:cNvPicPr>
          <p:nvPr/>
        </p:nvPicPr>
        <p:blipFill>
          <a:blip r:embed="rId3"/>
          <a:stretch>
            <a:fillRect/>
          </a:stretch>
        </p:blipFill>
        <p:spPr>
          <a:xfrm>
            <a:off x="7570236" y="1210781"/>
            <a:ext cx="4114800" cy="2743200"/>
          </a:xfrm>
          <a:prstGeom prst="rect">
            <a:avLst/>
          </a:prstGeom>
        </p:spPr>
      </p:pic>
      <p:sp>
        <p:nvSpPr>
          <p:cNvPr id="10" name="TextBox 9">
            <a:extLst>
              <a:ext uri="{FF2B5EF4-FFF2-40B4-BE49-F238E27FC236}">
                <a16:creationId xmlns:a16="http://schemas.microsoft.com/office/drawing/2014/main" id="{0DAF8429-908B-49DB-B55D-ADBF3D571AD6}"/>
              </a:ext>
            </a:extLst>
          </p:cNvPr>
          <p:cNvSpPr txBox="1"/>
          <p:nvPr/>
        </p:nvSpPr>
        <p:spPr>
          <a:xfrm>
            <a:off x="5640355" y="2971800"/>
            <a:ext cx="914400" cy="914400"/>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38A0D59F-7B3A-495B-82FC-671296F71ABF}"/>
              </a:ext>
            </a:extLst>
          </p:cNvPr>
          <p:cNvSpPr txBox="1"/>
          <p:nvPr/>
        </p:nvSpPr>
        <p:spPr>
          <a:xfrm rot="10800000" flipV="1">
            <a:off x="9662642" y="4042883"/>
            <a:ext cx="5795157" cy="230832"/>
          </a:xfrm>
          <a:prstGeom prst="rect">
            <a:avLst/>
          </a:prstGeom>
          <a:noFill/>
        </p:spPr>
        <p:txBody>
          <a:bodyPr wrap="square" rtlCol="0">
            <a:spAutoFit/>
          </a:bodyPr>
          <a:lstStyle/>
          <a:p>
            <a:r>
              <a:rPr lang="en-US" sz="900" dirty="0"/>
              <a:t>CC BY-NC-SA 2.0 </a:t>
            </a:r>
            <a:r>
              <a:rPr lang="en-US" sz="900" dirty="0" err="1"/>
              <a:t>tpotterfield</a:t>
            </a:r>
            <a:endParaRPr lang="en-US" sz="900" dirty="0"/>
          </a:p>
        </p:txBody>
      </p:sp>
    </p:spTree>
    <p:extLst>
      <p:ext uri="{BB962C8B-B14F-4D97-AF65-F5344CB8AC3E}">
        <p14:creationId xmlns:p14="http://schemas.microsoft.com/office/powerpoint/2010/main" val="34373651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2E591B-9311-4136-AF52-2DCDE2C274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6122" y="381086"/>
            <a:ext cx="4563079" cy="3017520"/>
          </a:xfrm>
          <a:prstGeom prst="rect">
            <a:avLst/>
          </a:prstGeom>
        </p:spPr>
      </p:pic>
      <p:pic>
        <p:nvPicPr>
          <p:cNvPr id="3" name="Picture 2">
            <a:extLst>
              <a:ext uri="{FF2B5EF4-FFF2-40B4-BE49-F238E27FC236}">
                <a16:creationId xmlns:a16="http://schemas.microsoft.com/office/drawing/2014/main" id="{E93AAED3-9558-4B97-8B5A-A5D823FACF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12558" y="3266420"/>
            <a:ext cx="3977640" cy="2651760"/>
          </a:xfrm>
          <a:prstGeom prst="rect">
            <a:avLst/>
          </a:prstGeom>
        </p:spPr>
      </p:pic>
      <p:pic>
        <p:nvPicPr>
          <p:cNvPr id="5" name="Picture 4">
            <a:extLst>
              <a:ext uri="{FF2B5EF4-FFF2-40B4-BE49-F238E27FC236}">
                <a16:creationId xmlns:a16="http://schemas.microsoft.com/office/drawing/2014/main" id="{9F0D9733-A6A1-4A0B-BBCE-3B55498585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27158" y="331556"/>
            <a:ext cx="5029200" cy="3352800"/>
          </a:xfrm>
          <a:prstGeom prst="rect">
            <a:avLst/>
          </a:prstGeom>
        </p:spPr>
      </p:pic>
      <p:sp>
        <p:nvSpPr>
          <p:cNvPr id="6" name="TextBox 5">
            <a:extLst>
              <a:ext uri="{FF2B5EF4-FFF2-40B4-BE49-F238E27FC236}">
                <a16:creationId xmlns:a16="http://schemas.microsoft.com/office/drawing/2014/main" id="{5F5C0390-1A96-42B7-B828-8628DD313CF0}"/>
              </a:ext>
            </a:extLst>
          </p:cNvPr>
          <p:cNvSpPr txBox="1"/>
          <p:nvPr/>
        </p:nvSpPr>
        <p:spPr>
          <a:xfrm>
            <a:off x="8852388" y="3847160"/>
            <a:ext cx="3241008" cy="830997"/>
          </a:xfrm>
          <a:prstGeom prst="rect">
            <a:avLst/>
          </a:prstGeom>
          <a:noFill/>
        </p:spPr>
        <p:txBody>
          <a:bodyPr wrap="square" rtlCol="0">
            <a:spAutoFit/>
          </a:bodyPr>
          <a:lstStyle/>
          <a:p>
            <a:r>
              <a:rPr lang="en-US" sz="2400" dirty="0"/>
              <a:t>Lyre Leaf Sage </a:t>
            </a:r>
          </a:p>
          <a:p>
            <a:r>
              <a:rPr lang="en-US" sz="2400" dirty="0"/>
              <a:t>(</a:t>
            </a:r>
            <a:r>
              <a:rPr lang="en-US" sz="2400" i="1" dirty="0"/>
              <a:t>Salvia lyrate</a:t>
            </a:r>
            <a:r>
              <a:rPr lang="en-US" sz="2400" dirty="0"/>
              <a:t>)</a:t>
            </a:r>
          </a:p>
        </p:txBody>
      </p:sp>
      <p:sp>
        <p:nvSpPr>
          <p:cNvPr id="7" name="TextBox 6">
            <a:extLst>
              <a:ext uri="{FF2B5EF4-FFF2-40B4-BE49-F238E27FC236}">
                <a16:creationId xmlns:a16="http://schemas.microsoft.com/office/drawing/2014/main" id="{F4581195-C857-4431-9829-608A56FFB2EB}"/>
              </a:ext>
            </a:extLst>
          </p:cNvPr>
          <p:cNvSpPr txBox="1"/>
          <p:nvPr/>
        </p:nvSpPr>
        <p:spPr>
          <a:xfrm>
            <a:off x="4212558" y="5918180"/>
            <a:ext cx="5029200" cy="461665"/>
          </a:xfrm>
          <a:prstGeom prst="rect">
            <a:avLst/>
          </a:prstGeom>
          <a:noFill/>
        </p:spPr>
        <p:txBody>
          <a:bodyPr wrap="square" rtlCol="0">
            <a:spAutoFit/>
          </a:bodyPr>
          <a:lstStyle/>
          <a:p>
            <a:r>
              <a:rPr lang="en-US" sz="2400" dirty="0"/>
              <a:t>Partridgeberry (</a:t>
            </a:r>
            <a:r>
              <a:rPr lang="en-US" sz="2400" i="1" dirty="0" err="1"/>
              <a:t>Mitchella</a:t>
            </a:r>
            <a:r>
              <a:rPr lang="en-US" sz="2400" i="1" dirty="0"/>
              <a:t> </a:t>
            </a:r>
            <a:r>
              <a:rPr lang="en-US" sz="2400" i="1" dirty="0" err="1"/>
              <a:t>repens</a:t>
            </a:r>
            <a:r>
              <a:rPr lang="en-US" sz="2400" dirty="0"/>
              <a:t>)</a:t>
            </a:r>
          </a:p>
        </p:txBody>
      </p:sp>
      <p:sp>
        <p:nvSpPr>
          <p:cNvPr id="8" name="TextBox 7">
            <a:extLst>
              <a:ext uri="{FF2B5EF4-FFF2-40B4-BE49-F238E27FC236}">
                <a16:creationId xmlns:a16="http://schemas.microsoft.com/office/drawing/2014/main" id="{C753AEED-0B73-42AD-B511-78597B6AB92A}"/>
              </a:ext>
            </a:extLst>
          </p:cNvPr>
          <p:cNvSpPr txBox="1"/>
          <p:nvPr/>
        </p:nvSpPr>
        <p:spPr>
          <a:xfrm>
            <a:off x="466122" y="3684356"/>
            <a:ext cx="3145758" cy="1261884"/>
          </a:xfrm>
          <a:prstGeom prst="rect">
            <a:avLst/>
          </a:prstGeom>
          <a:noFill/>
        </p:spPr>
        <p:txBody>
          <a:bodyPr wrap="square" rtlCol="0">
            <a:spAutoFit/>
          </a:bodyPr>
          <a:lstStyle/>
          <a:p>
            <a:r>
              <a:rPr lang="en-US" sz="2800" dirty="0"/>
              <a:t> </a:t>
            </a:r>
            <a:r>
              <a:rPr lang="en-US" sz="2400" dirty="0"/>
              <a:t>Allegheny spurge</a:t>
            </a:r>
          </a:p>
          <a:p>
            <a:r>
              <a:rPr lang="en-US" sz="2400" dirty="0"/>
              <a:t>(</a:t>
            </a:r>
            <a:r>
              <a:rPr lang="en-US" sz="2400" i="1" dirty="0"/>
              <a:t>Pachysandra</a:t>
            </a:r>
            <a:r>
              <a:rPr lang="en-US" sz="2400" dirty="0"/>
              <a:t> </a:t>
            </a:r>
            <a:r>
              <a:rPr lang="en-US" sz="2400" i="1" dirty="0" err="1"/>
              <a:t>procumbens</a:t>
            </a:r>
            <a:r>
              <a:rPr lang="en-US" sz="2400" dirty="0"/>
              <a:t>)</a:t>
            </a:r>
          </a:p>
        </p:txBody>
      </p:sp>
      <p:sp>
        <p:nvSpPr>
          <p:cNvPr id="9" name="TextBox 8">
            <a:extLst>
              <a:ext uri="{FF2B5EF4-FFF2-40B4-BE49-F238E27FC236}">
                <a16:creationId xmlns:a16="http://schemas.microsoft.com/office/drawing/2014/main" id="{48ABE51D-6C2B-4F29-9C97-CFCE6CD78EE3}"/>
              </a:ext>
            </a:extLst>
          </p:cNvPr>
          <p:cNvSpPr txBox="1"/>
          <p:nvPr/>
        </p:nvSpPr>
        <p:spPr>
          <a:xfrm>
            <a:off x="466122" y="5995124"/>
            <a:ext cx="2762108" cy="230832"/>
          </a:xfrm>
          <a:prstGeom prst="rect">
            <a:avLst/>
          </a:prstGeom>
          <a:noFill/>
        </p:spPr>
        <p:txBody>
          <a:bodyPr wrap="square" rtlCol="0">
            <a:spAutoFit/>
          </a:bodyPr>
          <a:lstStyle/>
          <a:p>
            <a:r>
              <a:rPr lang="en-US" sz="900" dirty="0"/>
              <a:t>Photos: V. Klocko</a:t>
            </a:r>
          </a:p>
        </p:txBody>
      </p:sp>
    </p:spTree>
    <p:extLst>
      <p:ext uri="{BB962C8B-B14F-4D97-AF65-F5344CB8AC3E}">
        <p14:creationId xmlns:p14="http://schemas.microsoft.com/office/powerpoint/2010/main" val="53349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050614-1C70-46B9-A34D-DA189BA89B0C}"/>
              </a:ext>
            </a:extLst>
          </p:cNvPr>
          <p:cNvSpPr txBox="1"/>
          <p:nvPr/>
        </p:nvSpPr>
        <p:spPr>
          <a:xfrm>
            <a:off x="239392" y="3462815"/>
            <a:ext cx="3176159" cy="830997"/>
          </a:xfrm>
          <a:prstGeom prst="rect">
            <a:avLst/>
          </a:prstGeom>
          <a:noFill/>
        </p:spPr>
        <p:txBody>
          <a:bodyPr wrap="square" rtlCol="0">
            <a:spAutoFit/>
          </a:bodyPr>
          <a:lstStyle/>
          <a:p>
            <a:r>
              <a:rPr lang="en-US" sz="2400" dirty="0"/>
              <a:t>Blue Sedge </a:t>
            </a:r>
          </a:p>
          <a:p>
            <a:r>
              <a:rPr lang="en-US" sz="2400" dirty="0"/>
              <a:t>(</a:t>
            </a:r>
            <a:r>
              <a:rPr lang="en-US" sz="2400" i="1" dirty="0" err="1"/>
              <a:t>Carex</a:t>
            </a:r>
            <a:r>
              <a:rPr lang="en-US" sz="2400" i="1" dirty="0"/>
              <a:t> </a:t>
            </a:r>
            <a:r>
              <a:rPr lang="en-US" sz="2400" i="1" dirty="0" err="1"/>
              <a:t>glaucodea</a:t>
            </a:r>
            <a:r>
              <a:rPr lang="en-US" sz="2400" dirty="0"/>
              <a:t>)</a:t>
            </a:r>
          </a:p>
        </p:txBody>
      </p:sp>
      <p:sp>
        <p:nvSpPr>
          <p:cNvPr id="5" name="TextBox 4">
            <a:extLst>
              <a:ext uri="{FF2B5EF4-FFF2-40B4-BE49-F238E27FC236}">
                <a16:creationId xmlns:a16="http://schemas.microsoft.com/office/drawing/2014/main" id="{F10F3003-E987-4501-A548-C82C81C8E204}"/>
              </a:ext>
            </a:extLst>
          </p:cNvPr>
          <p:cNvSpPr txBox="1"/>
          <p:nvPr/>
        </p:nvSpPr>
        <p:spPr>
          <a:xfrm>
            <a:off x="4102636" y="5350902"/>
            <a:ext cx="3100597" cy="830997"/>
          </a:xfrm>
          <a:prstGeom prst="rect">
            <a:avLst/>
          </a:prstGeom>
          <a:noFill/>
        </p:spPr>
        <p:txBody>
          <a:bodyPr wrap="square">
            <a:spAutoFit/>
          </a:bodyPr>
          <a:lstStyle/>
          <a:p>
            <a:r>
              <a:rPr lang="en-US" sz="2400" dirty="0"/>
              <a:t>Pennsylvania Sedge </a:t>
            </a:r>
          </a:p>
          <a:p>
            <a:r>
              <a:rPr lang="en-US" sz="2400" dirty="0"/>
              <a:t>(</a:t>
            </a:r>
            <a:r>
              <a:rPr lang="en-US" sz="2400" i="1" dirty="0" err="1"/>
              <a:t>Carex</a:t>
            </a:r>
            <a:r>
              <a:rPr lang="en-US" sz="2400" i="1" dirty="0"/>
              <a:t> </a:t>
            </a:r>
            <a:r>
              <a:rPr lang="en-US" sz="2400" i="1" dirty="0" err="1"/>
              <a:t>pennsylvanica</a:t>
            </a:r>
            <a:r>
              <a:rPr lang="en-US" sz="2400" dirty="0"/>
              <a:t>)</a:t>
            </a:r>
          </a:p>
        </p:txBody>
      </p:sp>
      <p:pic>
        <p:nvPicPr>
          <p:cNvPr id="6" name="Picture 5">
            <a:extLst>
              <a:ext uri="{FF2B5EF4-FFF2-40B4-BE49-F238E27FC236}">
                <a16:creationId xmlns:a16="http://schemas.microsoft.com/office/drawing/2014/main" id="{58EA8D22-19E7-40CE-BD23-729CA6BF7B06}"/>
              </a:ext>
            </a:extLst>
          </p:cNvPr>
          <p:cNvPicPr>
            <a:picLocks noChangeAspect="1"/>
          </p:cNvPicPr>
          <p:nvPr/>
        </p:nvPicPr>
        <p:blipFill>
          <a:blip r:embed="rId2"/>
          <a:stretch>
            <a:fillRect/>
          </a:stretch>
        </p:blipFill>
        <p:spPr>
          <a:xfrm>
            <a:off x="7880982" y="-852357"/>
            <a:ext cx="5017443" cy="4450466"/>
          </a:xfrm>
          <a:prstGeom prst="rect">
            <a:avLst/>
          </a:prstGeom>
        </p:spPr>
      </p:pic>
      <p:sp>
        <p:nvSpPr>
          <p:cNvPr id="8" name="TextBox 7">
            <a:extLst>
              <a:ext uri="{FF2B5EF4-FFF2-40B4-BE49-F238E27FC236}">
                <a16:creationId xmlns:a16="http://schemas.microsoft.com/office/drawing/2014/main" id="{71E3094D-1711-47F6-BCDE-A09C9329599A}"/>
              </a:ext>
            </a:extLst>
          </p:cNvPr>
          <p:cNvSpPr txBox="1"/>
          <p:nvPr/>
        </p:nvSpPr>
        <p:spPr>
          <a:xfrm>
            <a:off x="7867030" y="3627426"/>
            <a:ext cx="4222388" cy="830997"/>
          </a:xfrm>
          <a:prstGeom prst="rect">
            <a:avLst/>
          </a:prstGeom>
          <a:noFill/>
        </p:spPr>
        <p:txBody>
          <a:bodyPr wrap="square">
            <a:spAutoFit/>
          </a:bodyPr>
          <a:lstStyle/>
          <a:p>
            <a:r>
              <a:rPr lang="en-US" sz="2400" dirty="0"/>
              <a:t>Virginia Creeper </a:t>
            </a:r>
          </a:p>
          <a:p>
            <a:r>
              <a:rPr lang="en-US" sz="2400" dirty="0"/>
              <a:t>(</a:t>
            </a:r>
            <a:r>
              <a:rPr lang="en-US" sz="2400" i="1" dirty="0" err="1"/>
              <a:t>Parthenocissus</a:t>
            </a:r>
            <a:r>
              <a:rPr lang="en-US" sz="2400" i="1" dirty="0"/>
              <a:t> quinquefolia</a:t>
            </a:r>
            <a:r>
              <a:rPr lang="en-US" sz="2400" dirty="0"/>
              <a:t>)</a:t>
            </a:r>
          </a:p>
        </p:txBody>
      </p:sp>
      <p:sp>
        <p:nvSpPr>
          <p:cNvPr id="10" name="TextBox 9">
            <a:extLst>
              <a:ext uri="{FF2B5EF4-FFF2-40B4-BE49-F238E27FC236}">
                <a16:creationId xmlns:a16="http://schemas.microsoft.com/office/drawing/2014/main" id="{E0F6C6ED-2B22-425D-9846-53315D02DD7D}"/>
              </a:ext>
            </a:extLst>
          </p:cNvPr>
          <p:cNvSpPr txBox="1"/>
          <p:nvPr/>
        </p:nvSpPr>
        <p:spPr>
          <a:xfrm>
            <a:off x="420481" y="5766401"/>
            <a:ext cx="3176159" cy="369332"/>
          </a:xfrm>
          <a:prstGeom prst="rect">
            <a:avLst/>
          </a:prstGeom>
          <a:noFill/>
        </p:spPr>
        <p:txBody>
          <a:bodyPr wrap="square" rtlCol="0">
            <a:spAutoFit/>
          </a:bodyPr>
          <a:lstStyle/>
          <a:p>
            <a:r>
              <a:rPr lang="en-US" sz="900" dirty="0"/>
              <a:t>Photos: USFWS</a:t>
            </a:r>
          </a:p>
          <a:p>
            <a:r>
              <a:rPr lang="en-US" sz="900" dirty="0"/>
              <a:t>               V. Klocko</a:t>
            </a:r>
          </a:p>
        </p:txBody>
      </p:sp>
      <p:pic>
        <p:nvPicPr>
          <p:cNvPr id="9" name="Picture 8">
            <a:extLst>
              <a:ext uri="{FF2B5EF4-FFF2-40B4-BE49-F238E27FC236}">
                <a16:creationId xmlns:a16="http://schemas.microsoft.com/office/drawing/2014/main" id="{93C17BBD-65E6-4553-B736-531E3C3D48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310156" y="1241872"/>
            <a:ext cx="4754880" cy="3169920"/>
          </a:xfrm>
          <a:prstGeom prst="rect">
            <a:avLst/>
          </a:prstGeom>
        </p:spPr>
      </p:pic>
      <p:pic>
        <p:nvPicPr>
          <p:cNvPr id="11" name="Picture 10">
            <a:extLst>
              <a:ext uri="{FF2B5EF4-FFF2-40B4-BE49-F238E27FC236}">
                <a16:creationId xmlns:a16="http://schemas.microsoft.com/office/drawing/2014/main" id="{52F9B7E1-F987-4CD9-81BA-759B011E7C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9392" y="821491"/>
            <a:ext cx="3657600" cy="2438400"/>
          </a:xfrm>
          <a:prstGeom prst="rect">
            <a:avLst/>
          </a:prstGeom>
        </p:spPr>
      </p:pic>
    </p:spTree>
    <p:extLst>
      <p:ext uri="{BB962C8B-B14F-4D97-AF65-F5344CB8AC3E}">
        <p14:creationId xmlns:p14="http://schemas.microsoft.com/office/powerpoint/2010/main" val="3526809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FC16D2-0D53-48F6-8474-3829735983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0595" y="682026"/>
            <a:ext cx="3840480" cy="2560320"/>
          </a:xfrm>
          <a:prstGeom prst="rect">
            <a:avLst/>
          </a:prstGeom>
        </p:spPr>
      </p:pic>
      <p:pic>
        <p:nvPicPr>
          <p:cNvPr id="9" name="Picture 8">
            <a:extLst>
              <a:ext uri="{FF2B5EF4-FFF2-40B4-BE49-F238E27FC236}">
                <a16:creationId xmlns:a16="http://schemas.microsoft.com/office/drawing/2014/main" id="{CB5C8782-6061-45DB-8159-6832EAF84F7F}"/>
              </a:ext>
            </a:extLst>
          </p:cNvPr>
          <p:cNvPicPr>
            <a:picLocks noChangeAspect="1"/>
          </p:cNvPicPr>
          <p:nvPr/>
        </p:nvPicPr>
        <p:blipFill>
          <a:blip r:embed="rId3"/>
          <a:stretch>
            <a:fillRect/>
          </a:stretch>
        </p:blipFill>
        <p:spPr>
          <a:xfrm>
            <a:off x="7754511" y="621137"/>
            <a:ext cx="4206605" cy="2804403"/>
          </a:xfrm>
          <a:prstGeom prst="rect">
            <a:avLst/>
          </a:prstGeom>
        </p:spPr>
      </p:pic>
      <p:sp>
        <p:nvSpPr>
          <p:cNvPr id="8" name="TextBox 7">
            <a:extLst>
              <a:ext uri="{FF2B5EF4-FFF2-40B4-BE49-F238E27FC236}">
                <a16:creationId xmlns:a16="http://schemas.microsoft.com/office/drawing/2014/main" id="{A49B686B-ECF9-457D-8E2B-82E4397ECA94}"/>
              </a:ext>
            </a:extLst>
          </p:cNvPr>
          <p:cNvSpPr txBox="1"/>
          <p:nvPr/>
        </p:nvSpPr>
        <p:spPr>
          <a:xfrm>
            <a:off x="8740472" y="3602944"/>
            <a:ext cx="2780968" cy="1107996"/>
          </a:xfrm>
          <a:prstGeom prst="rect">
            <a:avLst/>
          </a:prstGeom>
          <a:noFill/>
        </p:spPr>
        <p:txBody>
          <a:bodyPr wrap="square">
            <a:spAutoFit/>
          </a:bodyPr>
          <a:lstStyle/>
          <a:p>
            <a:r>
              <a:rPr lang="en-US" sz="2400" dirty="0"/>
              <a:t>Robin’s Plantain</a:t>
            </a:r>
          </a:p>
          <a:p>
            <a:r>
              <a:rPr lang="en-US" sz="2400" dirty="0"/>
              <a:t>(</a:t>
            </a:r>
            <a:r>
              <a:rPr lang="en-US" sz="2400" i="1" dirty="0"/>
              <a:t>Erigeron </a:t>
            </a:r>
            <a:r>
              <a:rPr lang="en-US" sz="2400" i="1" dirty="0" err="1"/>
              <a:t>pulchellus</a:t>
            </a:r>
            <a:r>
              <a:rPr lang="en-US" sz="2400" dirty="0"/>
              <a:t>)</a:t>
            </a:r>
          </a:p>
          <a:p>
            <a:endParaRPr lang="en-US" dirty="0"/>
          </a:p>
        </p:txBody>
      </p:sp>
      <p:sp>
        <p:nvSpPr>
          <p:cNvPr id="10" name="TextBox 9">
            <a:extLst>
              <a:ext uri="{FF2B5EF4-FFF2-40B4-BE49-F238E27FC236}">
                <a16:creationId xmlns:a16="http://schemas.microsoft.com/office/drawing/2014/main" id="{5B0EB601-E669-4992-9EF6-AA081D42CEAB}"/>
              </a:ext>
            </a:extLst>
          </p:cNvPr>
          <p:cNvSpPr txBox="1"/>
          <p:nvPr/>
        </p:nvSpPr>
        <p:spPr>
          <a:xfrm>
            <a:off x="410595" y="3425540"/>
            <a:ext cx="2556344" cy="1200329"/>
          </a:xfrm>
          <a:prstGeom prst="rect">
            <a:avLst/>
          </a:prstGeom>
          <a:noFill/>
        </p:spPr>
        <p:txBody>
          <a:bodyPr wrap="square">
            <a:spAutoFit/>
          </a:bodyPr>
          <a:lstStyle/>
          <a:p>
            <a:r>
              <a:rPr lang="en-US" sz="2400" dirty="0"/>
              <a:t>Wild Geranium (</a:t>
            </a:r>
            <a:r>
              <a:rPr lang="en-US" sz="2400" i="1" dirty="0"/>
              <a:t>Geranium</a:t>
            </a:r>
            <a:r>
              <a:rPr lang="en-US" sz="2400" dirty="0"/>
              <a:t> </a:t>
            </a:r>
            <a:r>
              <a:rPr lang="en-US" sz="2400" i="1" dirty="0" err="1"/>
              <a:t>maculatum</a:t>
            </a:r>
            <a:r>
              <a:rPr lang="en-US" sz="2400" dirty="0"/>
              <a:t>)</a:t>
            </a:r>
          </a:p>
        </p:txBody>
      </p:sp>
      <p:sp>
        <p:nvSpPr>
          <p:cNvPr id="11" name="TextBox 10">
            <a:extLst>
              <a:ext uri="{FF2B5EF4-FFF2-40B4-BE49-F238E27FC236}">
                <a16:creationId xmlns:a16="http://schemas.microsoft.com/office/drawing/2014/main" id="{C9C70B21-EC73-4EA6-8FE5-29D807F4FA59}"/>
              </a:ext>
            </a:extLst>
          </p:cNvPr>
          <p:cNvSpPr txBox="1"/>
          <p:nvPr/>
        </p:nvSpPr>
        <p:spPr>
          <a:xfrm>
            <a:off x="4251075" y="5760475"/>
            <a:ext cx="6094674" cy="830997"/>
          </a:xfrm>
          <a:prstGeom prst="rect">
            <a:avLst/>
          </a:prstGeom>
          <a:noFill/>
        </p:spPr>
        <p:txBody>
          <a:bodyPr wrap="square">
            <a:spAutoFit/>
          </a:bodyPr>
          <a:lstStyle/>
          <a:p>
            <a:r>
              <a:rPr lang="en-US" sz="2400" dirty="0"/>
              <a:t>Green and Gold </a:t>
            </a:r>
          </a:p>
          <a:p>
            <a:r>
              <a:rPr lang="en-US" sz="2400" dirty="0"/>
              <a:t>(</a:t>
            </a:r>
            <a:r>
              <a:rPr lang="en-US" sz="2400" i="1" dirty="0" err="1"/>
              <a:t>Chrysagnum</a:t>
            </a:r>
            <a:r>
              <a:rPr lang="en-US" sz="2400" i="1" dirty="0"/>
              <a:t> </a:t>
            </a:r>
            <a:r>
              <a:rPr lang="en-US" sz="2400" i="1" dirty="0" err="1"/>
              <a:t>virginianum</a:t>
            </a:r>
            <a:r>
              <a:rPr lang="en-US" sz="2400" dirty="0"/>
              <a:t>)</a:t>
            </a:r>
          </a:p>
        </p:txBody>
      </p:sp>
      <p:pic>
        <p:nvPicPr>
          <p:cNvPr id="2" name="Picture 1">
            <a:extLst>
              <a:ext uri="{FF2B5EF4-FFF2-40B4-BE49-F238E27FC236}">
                <a16:creationId xmlns:a16="http://schemas.microsoft.com/office/drawing/2014/main" id="{A5542439-60EA-4A5B-B5B0-112A48ACDA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56873" y="1256401"/>
            <a:ext cx="3291840" cy="4452894"/>
          </a:xfrm>
          <a:prstGeom prst="rect">
            <a:avLst/>
          </a:prstGeom>
        </p:spPr>
      </p:pic>
    </p:spTree>
    <p:extLst>
      <p:ext uri="{BB962C8B-B14F-4D97-AF65-F5344CB8AC3E}">
        <p14:creationId xmlns:p14="http://schemas.microsoft.com/office/powerpoint/2010/main" val="126808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AE09F-2975-49E9-8B6D-AB5B3C02FF9B}"/>
              </a:ext>
            </a:extLst>
          </p:cNvPr>
          <p:cNvSpPr>
            <a:spLocks noGrp="1"/>
          </p:cNvSpPr>
          <p:nvPr>
            <p:ph type="title"/>
          </p:nvPr>
        </p:nvSpPr>
        <p:spPr/>
        <p:txBody>
          <a:bodyPr/>
          <a:lstStyle/>
          <a:p>
            <a:pPr algn="ctr"/>
            <a:r>
              <a:rPr lang="en-US" dirty="0">
                <a:latin typeface="+mn-lt"/>
              </a:rPr>
              <a:t>Why use a ground cover?</a:t>
            </a:r>
          </a:p>
        </p:txBody>
      </p:sp>
      <p:sp>
        <p:nvSpPr>
          <p:cNvPr id="3" name="Content Placeholder 2">
            <a:extLst>
              <a:ext uri="{FF2B5EF4-FFF2-40B4-BE49-F238E27FC236}">
                <a16:creationId xmlns:a16="http://schemas.microsoft.com/office/drawing/2014/main" id="{175F5552-57BD-4D64-9CE4-4A9E2E00F52D}"/>
              </a:ext>
            </a:extLst>
          </p:cNvPr>
          <p:cNvSpPr>
            <a:spLocks noGrp="1"/>
          </p:cNvSpPr>
          <p:nvPr>
            <p:ph idx="1"/>
          </p:nvPr>
        </p:nvSpPr>
        <p:spPr>
          <a:xfrm>
            <a:off x="978159" y="1690688"/>
            <a:ext cx="10515600" cy="3985875"/>
          </a:xfrm>
        </p:spPr>
        <p:txBody>
          <a:bodyPr>
            <a:normAutofit fontScale="92500" lnSpcReduction="20000"/>
          </a:bodyPr>
          <a:lstStyle/>
          <a:p>
            <a:r>
              <a:rPr lang="en-US" sz="3500" dirty="0"/>
              <a:t>Erosion control – wind and rain</a:t>
            </a:r>
          </a:p>
          <a:p>
            <a:r>
              <a:rPr lang="en-US" sz="3500" dirty="0"/>
              <a:t>Reduce lawn with associated needs for watering, mowing, fertilizing, trimming</a:t>
            </a:r>
          </a:p>
          <a:p>
            <a:r>
              <a:rPr lang="en-US" sz="3500" dirty="0"/>
              <a:t>Attractive to birds, butterflies, and beneficial insects</a:t>
            </a:r>
          </a:p>
          <a:p>
            <a:r>
              <a:rPr lang="en-US" sz="3500" dirty="0"/>
              <a:t>Provide habitat for wildlife including birds, butterflies and beneficial insects</a:t>
            </a:r>
          </a:p>
          <a:p>
            <a:r>
              <a:rPr lang="en-US" sz="3500" dirty="0"/>
              <a:t>Landscape design – direct traffic, unify landscape, define space</a:t>
            </a:r>
          </a:p>
          <a:p>
            <a:r>
              <a:rPr lang="en-US" sz="3500" dirty="0"/>
              <a:t>Cools the air from non-pervious surfaces</a:t>
            </a:r>
          </a:p>
          <a:p>
            <a:endParaRPr lang="en-US" dirty="0"/>
          </a:p>
        </p:txBody>
      </p:sp>
      <p:sp>
        <p:nvSpPr>
          <p:cNvPr id="6" name="TextBox 5">
            <a:extLst>
              <a:ext uri="{FF2B5EF4-FFF2-40B4-BE49-F238E27FC236}">
                <a16:creationId xmlns:a16="http://schemas.microsoft.com/office/drawing/2014/main" id="{E6EB2E91-4946-43DD-952B-B1D291893E48}"/>
              </a:ext>
            </a:extLst>
          </p:cNvPr>
          <p:cNvSpPr txBox="1"/>
          <p:nvPr/>
        </p:nvSpPr>
        <p:spPr>
          <a:xfrm>
            <a:off x="1097280" y="6027088"/>
            <a:ext cx="9191708" cy="230832"/>
          </a:xfrm>
          <a:prstGeom prst="rect">
            <a:avLst/>
          </a:prstGeom>
          <a:noFill/>
        </p:spPr>
        <p:txBody>
          <a:bodyPr wrap="square" rtlCol="0">
            <a:spAutoFit/>
          </a:bodyPr>
          <a:lstStyle/>
          <a:p>
            <a:r>
              <a:rPr lang="en-US" sz="900" dirty="0"/>
              <a:t>Source: “Covering Ground” by Barbara Ellis, pg. 12-13</a:t>
            </a:r>
          </a:p>
        </p:txBody>
      </p:sp>
    </p:spTree>
    <p:extLst>
      <p:ext uri="{BB962C8B-B14F-4D97-AF65-F5344CB8AC3E}">
        <p14:creationId xmlns:p14="http://schemas.microsoft.com/office/powerpoint/2010/main" val="257316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2000"/>
                                  </p:stCondLst>
                                  <p:childTnLst>
                                    <p:set>
                                      <p:cBhvr>
                                        <p:cTn id="10" dur="1" fill="hold">
                                          <p:stCondLst>
                                            <p:cond delay="9"/>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2000"/>
                                  </p:stCondLst>
                                  <p:childTnLst>
                                    <p:set>
                                      <p:cBhvr>
                                        <p:cTn id="14" dur="1" fill="hold">
                                          <p:stCondLst>
                                            <p:cond delay="9"/>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2000"/>
                                  </p:stCondLst>
                                  <p:childTnLst>
                                    <p:set>
                                      <p:cBhvr>
                                        <p:cTn id="18" dur="1" fill="hold">
                                          <p:stCondLst>
                                            <p:cond delay="9"/>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2000"/>
                                  </p:stCondLst>
                                  <p:childTnLst>
                                    <p:set>
                                      <p:cBhvr>
                                        <p:cTn id="22" dur="1" fill="hold">
                                          <p:stCondLst>
                                            <p:cond delay="9"/>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2000"/>
                                  </p:stCondLst>
                                  <p:childTnLst>
                                    <p:set>
                                      <p:cBhvr>
                                        <p:cTn id="26" dur="1" fill="hold">
                                          <p:stCondLst>
                                            <p:cond delay="9"/>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4662C-9D8B-4699-A444-C79901ECC5E8}"/>
              </a:ext>
            </a:extLst>
          </p:cNvPr>
          <p:cNvSpPr>
            <a:spLocks noGrp="1"/>
          </p:cNvSpPr>
          <p:nvPr>
            <p:ph type="title"/>
          </p:nvPr>
        </p:nvSpPr>
        <p:spPr>
          <a:xfrm>
            <a:off x="860660" y="319965"/>
            <a:ext cx="10515600" cy="830998"/>
          </a:xfrm>
        </p:spPr>
        <p:txBody>
          <a:bodyPr>
            <a:normAutofit/>
          </a:bodyPr>
          <a:lstStyle/>
          <a:p>
            <a:pPr algn="ctr"/>
            <a:r>
              <a:rPr lang="en-US" sz="3200" dirty="0">
                <a:latin typeface="+mn-lt"/>
              </a:rPr>
              <a:t>Plants for Wet Deep Shade</a:t>
            </a:r>
          </a:p>
        </p:txBody>
      </p:sp>
      <p:pic>
        <p:nvPicPr>
          <p:cNvPr id="3" name="Picture 2">
            <a:extLst>
              <a:ext uri="{FF2B5EF4-FFF2-40B4-BE49-F238E27FC236}">
                <a16:creationId xmlns:a16="http://schemas.microsoft.com/office/drawing/2014/main" id="{D5A81311-3FB9-4F17-BFAB-CE036D3CC929}"/>
              </a:ext>
            </a:extLst>
          </p:cNvPr>
          <p:cNvPicPr>
            <a:picLocks noChangeAspect="1"/>
          </p:cNvPicPr>
          <p:nvPr/>
        </p:nvPicPr>
        <p:blipFill>
          <a:blip r:embed="rId2"/>
          <a:stretch>
            <a:fillRect/>
          </a:stretch>
        </p:blipFill>
        <p:spPr>
          <a:xfrm>
            <a:off x="599925" y="1358356"/>
            <a:ext cx="3072650" cy="2853175"/>
          </a:xfrm>
          <a:prstGeom prst="rect">
            <a:avLst/>
          </a:prstGeom>
        </p:spPr>
      </p:pic>
      <p:sp>
        <p:nvSpPr>
          <p:cNvPr id="5" name="TextBox 4">
            <a:extLst>
              <a:ext uri="{FF2B5EF4-FFF2-40B4-BE49-F238E27FC236}">
                <a16:creationId xmlns:a16="http://schemas.microsoft.com/office/drawing/2014/main" id="{4060866D-CD8C-4DB4-BD14-B13919D36C95}"/>
              </a:ext>
            </a:extLst>
          </p:cNvPr>
          <p:cNvSpPr txBox="1"/>
          <p:nvPr/>
        </p:nvSpPr>
        <p:spPr>
          <a:xfrm>
            <a:off x="335943" y="4356278"/>
            <a:ext cx="6094674" cy="830997"/>
          </a:xfrm>
          <a:prstGeom prst="rect">
            <a:avLst/>
          </a:prstGeom>
          <a:noFill/>
        </p:spPr>
        <p:txBody>
          <a:bodyPr wrap="square">
            <a:spAutoFit/>
          </a:bodyPr>
          <a:lstStyle/>
          <a:p>
            <a:r>
              <a:rPr lang="en-US" sz="2400" dirty="0"/>
              <a:t>Evergreen wood-fern </a:t>
            </a:r>
          </a:p>
          <a:p>
            <a:r>
              <a:rPr lang="en-US" sz="2400" dirty="0"/>
              <a:t>(</a:t>
            </a:r>
            <a:r>
              <a:rPr lang="en-US" sz="2400" i="1" dirty="0"/>
              <a:t>Dryopteris intermedia</a:t>
            </a:r>
            <a:r>
              <a:rPr lang="en-US" sz="2400" dirty="0"/>
              <a:t>)</a:t>
            </a:r>
          </a:p>
        </p:txBody>
      </p:sp>
      <p:pic>
        <p:nvPicPr>
          <p:cNvPr id="6" name="Picture 5">
            <a:extLst>
              <a:ext uri="{FF2B5EF4-FFF2-40B4-BE49-F238E27FC236}">
                <a16:creationId xmlns:a16="http://schemas.microsoft.com/office/drawing/2014/main" id="{2828B9C5-754F-4D94-B71C-C262DCEACC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15053" y="2088357"/>
            <a:ext cx="2366134" cy="3383280"/>
          </a:xfrm>
          <a:prstGeom prst="rect">
            <a:avLst/>
          </a:prstGeom>
        </p:spPr>
      </p:pic>
      <p:sp>
        <p:nvSpPr>
          <p:cNvPr id="8" name="TextBox 7">
            <a:extLst>
              <a:ext uri="{FF2B5EF4-FFF2-40B4-BE49-F238E27FC236}">
                <a16:creationId xmlns:a16="http://schemas.microsoft.com/office/drawing/2014/main" id="{F0E82B9D-D89C-453C-99B4-DD6609271667}"/>
              </a:ext>
            </a:extLst>
          </p:cNvPr>
          <p:cNvSpPr txBox="1"/>
          <p:nvPr/>
        </p:nvSpPr>
        <p:spPr>
          <a:xfrm>
            <a:off x="3605249" y="5616384"/>
            <a:ext cx="5246581" cy="830997"/>
          </a:xfrm>
          <a:prstGeom prst="rect">
            <a:avLst/>
          </a:prstGeom>
          <a:noFill/>
        </p:spPr>
        <p:txBody>
          <a:bodyPr wrap="square">
            <a:spAutoFit/>
          </a:bodyPr>
          <a:lstStyle/>
          <a:p>
            <a:r>
              <a:rPr lang="en-US" sz="2400" dirty="0"/>
              <a:t>Toothed or </a:t>
            </a:r>
            <a:r>
              <a:rPr lang="en-US" sz="2400" dirty="0" err="1"/>
              <a:t>spinulose</a:t>
            </a:r>
            <a:r>
              <a:rPr lang="en-US" sz="2400" dirty="0"/>
              <a:t> woodfern</a:t>
            </a:r>
          </a:p>
          <a:p>
            <a:r>
              <a:rPr lang="en-US" sz="2400" dirty="0"/>
              <a:t> (</a:t>
            </a:r>
            <a:r>
              <a:rPr lang="en-US" sz="2400" i="1" dirty="0"/>
              <a:t>Dryopteris </a:t>
            </a:r>
            <a:r>
              <a:rPr lang="en-US" sz="2400" i="1" dirty="0" err="1"/>
              <a:t>carthusiana</a:t>
            </a:r>
            <a:r>
              <a:rPr lang="en-US" sz="2400" i="1" dirty="0"/>
              <a:t> or D. spinulosa</a:t>
            </a:r>
            <a:r>
              <a:rPr lang="en-US" sz="2400" dirty="0"/>
              <a:t>)</a:t>
            </a:r>
          </a:p>
        </p:txBody>
      </p:sp>
      <p:pic>
        <p:nvPicPr>
          <p:cNvPr id="9" name="Picture 8">
            <a:extLst>
              <a:ext uri="{FF2B5EF4-FFF2-40B4-BE49-F238E27FC236}">
                <a16:creationId xmlns:a16="http://schemas.microsoft.com/office/drawing/2014/main" id="{B9D1D911-DE77-47A4-BD6A-8FADB684226F}"/>
              </a:ext>
            </a:extLst>
          </p:cNvPr>
          <p:cNvPicPr>
            <a:picLocks noChangeAspect="1"/>
          </p:cNvPicPr>
          <p:nvPr/>
        </p:nvPicPr>
        <p:blipFill>
          <a:blip r:embed="rId4"/>
          <a:stretch>
            <a:fillRect/>
          </a:stretch>
        </p:blipFill>
        <p:spPr>
          <a:xfrm>
            <a:off x="7330091" y="1521187"/>
            <a:ext cx="4023709" cy="2682472"/>
          </a:xfrm>
          <a:prstGeom prst="rect">
            <a:avLst/>
          </a:prstGeom>
        </p:spPr>
      </p:pic>
      <p:sp>
        <p:nvSpPr>
          <p:cNvPr id="11" name="TextBox 10">
            <a:extLst>
              <a:ext uri="{FF2B5EF4-FFF2-40B4-BE49-F238E27FC236}">
                <a16:creationId xmlns:a16="http://schemas.microsoft.com/office/drawing/2014/main" id="{463DF44C-F7AF-4FC4-912C-6C4552F9DC11}"/>
              </a:ext>
            </a:extLst>
          </p:cNvPr>
          <p:cNvSpPr txBox="1"/>
          <p:nvPr/>
        </p:nvSpPr>
        <p:spPr>
          <a:xfrm>
            <a:off x="7272618" y="4382706"/>
            <a:ext cx="6094674" cy="830997"/>
          </a:xfrm>
          <a:prstGeom prst="rect">
            <a:avLst/>
          </a:prstGeom>
          <a:noFill/>
        </p:spPr>
        <p:txBody>
          <a:bodyPr wrap="square">
            <a:spAutoFit/>
          </a:bodyPr>
          <a:lstStyle/>
          <a:p>
            <a:r>
              <a:rPr lang="en-US" sz="2400" dirty="0"/>
              <a:t>New York Fern </a:t>
            </a:r>
          </a:p>
          <a:p>
            <a:r>
              <a:rPr lang="en-US" sz="2400" dirty="0"/>
              <a:t>(</a:t>
            </a:r>
            <a:r>
              <a:rPr lang="en-US" sz="2400" i="1" dirty="0" err="1"/>
              <a:t>Thelypteris</a:t>
            </a:r>
            <a:r>
              <a:rPr lang="en-US" sz="2400" i="1" dirty="0"/>
              <a:t> </a:t>
            </a:r>
            <a:r>
              <a:rPr lang="en-US" sz="2400" i="1" dirty="0" err="1"/>
              <a:t>noveboracensis</a:t>
            </a:r>
            <a:r>
              <a:rPr lang="en-US" sz="2400" dirty="0"/>
              <a:t>)</a:t>
            </a:r>
          </a:p>
        </p:txBody>
      </p:sp>
    </p:spTree>
    <p:extLst>
      <p:ext uri="{BB962C8B-B14F-4D97-AF65-F5344CB8AC3E}">
        <p14:creationId xmlns:p14="http://schemas.microsoft.com/office/powerpoint/2010/main" val="30192642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33BBC0-88AB-4F13-89EC-FF8D1DBAD7AA}"/>
              </a:ext>
            </a:extLst>
          </p:cNvPr>
          <p:cNvPicPr>
            <a:picLocks noChangeAspect="1"/>
          </p:cNvPicPr>
          <p:nvPr/>
        </p:nvPicPr>
        <p:blipFill>
          <a:blip r:embed="rId2"/>
          <a:stretch>
            <a:fillRect/>
          </a:stretch>
        </p:blipFill>
        <p:spPr>
          <a:xfrm>
            <a:off x="727992" y="880651"/>
            <a:ext cx="2469094" cy="2548349"/>
          </a:xfrm>
          <a:prstGeom prst="rect">
            <a:avLst/>
          </a:prstGeom>
        </p:spPr>
      </p:pic>
      <p:sp>
        <p:nvSpPr>
          <p:cNvPr id="5" name="TextBox 4">
            <a:extLst>
              <a:ext uri="{FF2B5EF4-FFF2-40B4-BE49-F238E27FC236}">
                <a16:creationId xmlns:a16="http://schemas.microsoft.com/office/drawing/2014/main" id="{691F98DA-3B93-4888-9872-AEABB566C973}"/>
              </a:ext>
            </a:extLst>
          </p:cNvPr>
          <p:cNvSpPr txBox="1"/>
          <p:nvPr/>
        </p:nvSpPr>
        <p:spPr>
          <a:xfrm>
            <a:off x="464198" y="3636219"/>
            <a:ext cx="2950806" cy="830997"/>
          </a:xfrm>
          <a:prstGeom prst="rect">
            <a:avLst/>
          </a:prstGeom>
          <a:noFill/>
        </p:spPr>
        <p:txBody>
          <a:bodyPr wrap="square">
            <a:spAutoFit/>
          </a:bodyPr>
          <a:lstStyle/>
          <a:p>
            <a:r>
              <a:rPr lang="en-US" sz="2400" dirty="0"/>
              <a:t>American Dog Violet </a:t>
            </a:r>
          </a:p>
          <a:p>
            <a:r>
              <a:rPr lang="en-US" sz="2400" dirty="0"/>
              <a:t>(</a:t>
            </a:r>
            <a:r>
              <a:rPr lang="en-US" sz="2400" i="1" dirty="0"/>
              <a:t>Viola </a:t>
            </a:r>
            <a:r>
              <a:rPr lang="en-US" sz="2400" i="1" dirty="0" err="1"/>
              <a:t>conspersa</a:t>
            </a:r>
            <a:r>
              <a:rPr lang="en-US" sz="2400" dirty="0"/>
              <a:t>)</a:t>
            </a:r>
          </a:p>
        </p:txBody>
      </p:sp>
      <p:sp>
        <p:nvSpPr>
          <p:cNvPr id="7" name="TextBox 6">
            <a:extLst>
              <a:ext uri="{FF2B5EF4-FFF2-40B4-BE49-F238E27FC236}">
                <a16:creationId xmlns:a16="http://schemas.microsoft.com/office/drawing/2014/main" id="{DEF4CDE6-34A0-4371-90AD-6380721F266D}"/>
              </a:ext>
            </a:extLst>
          </p:cNvPr>
          <p:cNvSpPr txBox="1"/>
          <p:nvPr/>
        </p:nvSpPr>
        <p:spPr>
          <a:xfrm>
            <a:off x="3791339" y="5270067"/>
            <a:ext cx="4609322" cy="1107996"/>
          </a:xfrm>
          <a:prstGeom prst="rect">
            <a:avLst/>
          </a:prstGeom>
          <a:noFill/>
        </p:spPr>
        <p:txBody>
          <a:bodyPr wrap="square" rtlCol="0">
            <a:spAutoFit/>
          </a:bodyPr>
          <a:lstStyle/>
          <a:p>
            <a:r>
              <a:rPr lang="en-US" sz="2400" dirty="0"/>
              <a:t>Virginia Creeper </a:t>
            </a:r>
          </a:p>
          <a:p>
            <a:r>
              <a:rPr lang="en-US" sz="2400" dirty="0"/>
              <a:t>(Parthenocissus quinquefolia</a:t>
            </a:r>
            <a:r>
              <a:rPr lang="en-US" dirty="0"/>
              <a:t>)</a:t>
            </a:r>
            <a:br>
              <a:rPr lang="en-US" dirty="0"/>
            </a:br>
            <a:endParaRPr lang="en-US" dirty="0"/>
          </a:p>
        </p:txBody>
      </p:sp>
      <p:pic>
        <p:nvPicPr>
          <p:cNvPr id="8" name="Picture 7">
            <a:extLst>
              <a:ext uri="{FF2B5EF4-FFF2-40B4-BE49-F238E27FC236}">
                <a16:creationId xmlns:a16="http://schemas.microsoft.com/office/drawing/2014/main" id="{A22BF73D-5D93-4E23-BF73-F86A20382EF5}"/>
              </a:ext>
            </a:extLst>
          </p:cNvPr>
          <p:cNvPicPr>
            <a:picLocks noChangeAspect="1"/>
          </p:cNvPicPr>
          <p:nvPr/>
        </p:nvPicPr>
        <p:blipFill>
          <a:blip r:embed="rId3"/>
          <a:stretch>
            <a:fillRect/>
          </a:stretch>
        </p:blipFill>
        <p:spPr>
          <a:xfrm>
            <a:off x="7571181" y="1033935"/>
            <a:ext cx="4023709" cy="3017782"/>
          </a:xfrm>
          <a:prstGeom prst="rect">
            <a:avLst/>
          </a:prstGeom>
        </p:spPr>
      </p:pic>
      <p:sp>
        <p:nvSpPr>
          <p:cNvPr id="10" name="TextBox 9">
            <a:extLst>
              <a:ext uri="{FF2B5EF4-FFF2-40B4-BE49-F238E27FC236}">
                <a16:creationId xmlns:a16="http://schemas.microsoft.com/office/drawing/2014/main" id="{F22BC4A2-88CE-41B7-94F2-FEA5F182F6AB}"/>
              </a:ext>
            </a:extLst>
          </p:cNvPr>
          <p:cNvSpPr txBox="1"/>
          <p:nvPr/>
        </p:nvSpPr>
        <p:spPr>
          <a:xfrm>
            <a:off x="7505817" y="4114229"/>
            <a:ext cx="4023709" cy="830997"/>
          </a:xfrm>
          <a:prstGeom prst="rect">
            <a:avLst/>
          </a:prstGeom>
          <a:noFill/>
        </p:spPr>
        <p:txBody>
          <a:bodyPr wrap="square" rtlCol="0">
            <a:spAutoFit/>
          </a:bodyPr>
          <a:lstStyle/>
          <a:p>
            <a:r>
              <a:rPr lang="it-IT" sz="2400" dirty="0"/>
              <a:t>Marsh Blue Violet</a:t>
            </a:r>
          </a:p>
          <a:p>
            <a:r>
              <a:rPr lang="it-IT" sz="2400" dirty="0"/>
              <a:t> (Viola cucullata)</a:t>
            </a:r>
          </a:p>
        </p:txBody>
      </p:sp>
      <p:pic>
        <p:nvPicPr>
          <p:cNvPr id="11" name="Picture 10">
            <a:extLst>
              <a:ext uri="{FF2B5EF4-FFF2-40B4-BE49-F238E27FC236}">
                <a16:creationId xmlns:a16="http://schemas.microsoft.com/office/drawing/2014/main" id="{13469B44-6DCF-44E4-8ED9-95B724346ED4}"/>
              </a:ext>
            </a:extLst>
          </p:cNvPr>
          <p:cNvPicPr>
            <a:picLocks noChangeAspect="1"/>
          </p:cNvPicPr>
          <p:nvPr/>
        </p:nvPicPr>
        <p:blipFill>
          <a:blip r:embed="rId4"/>
          <a:stretch>
            <a:fillRect/>
          </a:stretch>
        </p:blipFill>
        <p:spPr>
          <a:xfrm>
            <a:off x="3689821" y="373226"/>
            <a:ext cx="5160702" cy="4572000"/>
          </a:xfrm>
          <a:prstGeom prst="rect">
            <a:avLst/>
          </a:prstGeom>
        </p:spPr>
      </p:pic>
    </p:spTree>
    <p:extLst>
      <p:ext uri="{BB962C8B-B14F-4D97-AF65-F5344CB8AC3E}">
        <p14:creationId xmlns:p14="http://schemas.microsoft.com/office/powerpoint/2010/main" val="11385229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AB060-DDE1-4596-92B5-48EF0127976F}"/>
              </a:ext>
            </a:extLst>
          </p:cNvPr>
          <p:cNvSpPr txBox="1"/>
          <p:nvPr/>
        </p:nvSpPr>
        <p:spPr>
          <a:xfrm>
            <a:off x="2269695" y="4678124"/>
            <a:ext cx="7934036" cy="461665"/>
          </a:xfrm>
          <a:prstGeom prst="rect">
            <a:avLst/>
          </a:prstGeom>
          <a:noFill/>
        </p:spPr>
        <p:txBody>
          <a:bodyPr wrap="square" rtlCol="0">
            <a:spAutoFit/>
          </a:bodyPr>
          <a:lstStyle/>
          <a:p>
            <a:pPr algn="ctr"/>
            <a:r>
              <a:rPr lang="en-US" sz="2400" dirty="0"/>
              <a:t>Golden Ragwort (</a:t>
            </a:r>
            <a:r>
              <a:rPr lang="en-US" sz="2400" i="1" dirty="0" err="1"/>
              <a:t>Packera</a:t>
            </a:r>
            <a:r>
              <a:rPr lang="en-US" sz="2400" i="1" dirty="0"/>
              <a:t> </a:t>
            </a:r>
            <a:r>
              <a:rPr lang="en-US" sz="2400" i="1" dirty="0" err="1"/>
              <a:t>aurea</a:t>
            </a:r>
            <a:r>
              <a:rPr lang="en-US" sz="2400" dirty="0"/>
              <a:t>) (</a:t>
            </a:r>
            <a:r>
              <a:rPr lang="en-US" sz="2400" i="1" dirty="0"/>
              <a:t>Senecio aureus</a:t>
            </a:r>
            <a:r>
              <a:rPr lang="en-US" sz="2400" dirty="0"/>
              <a:t>)</a:t>
            </a:r>
          </a:p>
        </p:txBody>
      </p:sp>
      <p:pic>
        <p:nvPicPr>
          <p:cNvPr id="3" name="Picture 2">
            <a:extLst>
              <a:ext uri="{FF2B5EF4-FFF2-40B4-BE49-F238E27FC236}">
                <a16:creationId xmlns:a16="http://schemas.microsoft.com/office/drawing/2014/main" id="{9C547CC9-15FA-4F78-995E-CE28C88768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49676" y="1463974"/>
            <a:ext cx="4663440" cy="3108960"/>
          </a:xfrm>
          <a:prstGeom prst="rect">
            <a:avLst/>
          </a:prstGeom>
        </p:spPr>
      </p:pic>
    </p:spTree>
    <p:extLst>
      <p:ext uri="{BB962C8B-B14F-4D97-AF65-F5344CB8AC3E}">
        <p14:creationId xmlns:p14="http://schemas.microsoft.com/office/powerpoint/2010/main" val="37142443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1C4717-26AD-418F-A5B1-042BB6CBD56F}"/>
              </a:ext>
            </a:extLst>
          </p:cNvPr>
          <p:cNvSpPr txBox="1"/>
          <p:nvPr/>
        </p:nvSpPr>
        <p:spPr>
          <a:xfrm>
            <a:off x="2718720" y="787828"/>
            <a:ext cx="6607963" cy="769441"/>
          </a:xfrm>
          <a:prstGeom prst="rect">
            <a:avLst/>
          </a:prstGeom>
          <a:noFill/>
        </p:spPr>
        <p:txBody>
          <a:bodyPr wrap="none" rtlCol="0">
            <a:spAutoFit/>
          </a:bodyPr>
          <a:lstStyle/>
          <a:p>
            <a:r>
              <a:rPr lang="en-US" sz="4400" dirty="0"/>
              <a:t>Deep Shade with Moist Soil</a:t>
            </a:r>
          </a:p>
        </p:txBody>
      </p:sp>
      <p:sp>
        <p:nvSpPr>
          <p:cNvPr id="4" name="TextBox 3">
            <a:extLst>
              <a:ext uri="{FF2B5EF4-FFF2-40B4-BE49-F238E27FC236}">
                <a16:creationId xmlns:a16="http://schemas.microsoft.com/office/drawing/2014/main" id="{BECB364C-54E2-4C64-BFCF-5CD5FE1EF2D9}"/>
              </a:ext>
            </a:extLst>
          </p:cNvPr>
          <p:cNvSpPr txBox="1"/>
          <p:nvPr/>
        </p:nvSpPr>
        <p:spPr>
          <a:xfrm>
            <a:off x="1081378" y="2456953"/>
            <a:ext cx="9430246" cy="2185214"/>
          </a:xfrm>
          <a:prstGeom prst="rect">
            <a:avLst/>
          </a:prstGeom>
          <a:noFill/>
        </p:spPr>
        <p:txBody>
          <a:bodyPr wrap="square" rtlCol="0">
            <a:spAutoFit/>
          </a:bodyPr>
          <a:lstStyle/>
          <a:p>
            <a:pPr marL="285750" indent="-285750">
              <a:buFont typeface="Arial" panose="020B0604020202020204" pitchFamily="34" charset="0"/>
              <a:buChar char="•"/>
            </a:pPr>
            <a:r>
              <a:rPr lang="en-US" sz="3200" dirty="0"/>
              <a:t>Site receives less that three hours of direct or filtered light</a:t>
            </a:r>
          </a:p>
          <a:p>
            <a:pPr marL="285750" indent="-285750">
              <a:buFont typeface="Arial" panose="020B0604020202020204" pitchFamily="34" charset="0"/>
              <a:buChar char="•"/>
            </a:pPr>
            <a:endParaRPr lang="en-US" sz="3600" dirty="0"/>
          </a:p>
          <a:p>
            <a:pPr marL="285750" indent="-285750">
              <a:buFont typeface="Arial" panose="020B0604020202020204" pitchFamily="34" charset="0"/>
              <a:buChar char="•"/>
            </a:pPr>
            <a:r>
              <a:rPr lang="en-US" sz="3200" dirty="0"/>
              <a:t>Soil is damp and occasionally saturated</a:t>
            </a:r>
            <a:endParaRPr lang="en-US" sz="3600" dirty="0"/>
          </a:p>
        </p:txBody>
      </p:sp>
    </p:spTree>
    <p:extLst>
      <p:ext uri="{BB962C8B-B14F-4D97-AF65-F5344CB8AC3E}">
        <p14:creationId xmlns:p14="http://schemas.microsoft.com/office/powerpoint/2010/main" val="33909410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1BF3D3-F7B4-4D6D-8BE7-C38DEAF444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69976" y="1684545"/>
            <a:ext cx="3657600" cy="2596620"/>
          </a:xfrm>
          <a:prstGeom prst="rect">
            <a:avLst/>
          </a:prstGeom>
        </p:spPr>
      </p:pic>
      <p:sp>
        <p:nvSpPr>
          <p:cNvPr id="5" name="TextBox 4">
            <a:extLst>
              <a:ext uri="{FF2B5EF4-FFF2-40B4-BE49-F238E27FC236}">
                <a16:creationId xmlns:a16="http://schemas.microsoft.com/office/drawing/2014/main" id="{D35B5AA4-0A50-4801-8B5A-A12560D894A6}"/>
              </a:ext>
            </a:extLst>
          </p:cNvPr>
          <p:cNvSpPr txBox="1"/>
          <p:nvPr/>
        </p:nvSpPr>
        <p:spPr>
          <a:xfrm>
            <a:off x="1501521" y="765940"/>
            <a:ext cx="9963851" cy="584775"/>
          </a:xfrm>
          <a:prstGeom prst="rect">
            <a:avLst/>
          </a:prstGeom>
          <a:noFill/>
        </p:spPr>
        <p:txBody>
          <a:bodyPr wrap="square">
            <a:spAutoFit/>
          </a:bodyPr>
          <a:lstStyle/>
          <a:p>
            <a:r>
              <a:rPr lang="en-US" sz="3200" dirty="0"/>
              <a:t>White Wood Aster (</a:t>
            </a:r>
            <a:r>
              <a:rPr lang="en-US" sz="3200" i="1" dirty="0" err="1"/>
              <a:t>Eurybia</a:t>
            </a:r>
            <a:r>
              <a:rPr lang="en-US" sz="3200" i="1" dirty="0"/>
              <a:t> </a:t>
            </a:r>
            <a:r>
              <a:rPr lang="en-US" sz="3200" i="1" dirty="0" err="1"/>
              <a:t>divaricata</a:t>
            </a:r>
            <a:r>
              <a:rPr lang="en-US" sz="3200" dirty="0"/>
              <a:t>) (</a:t>
            </a:r>
            <a:r>
              <a:rPr lang="en-US" sz="3200" i="1" dirty="0"/>
              <a:t>Aster </a:t>
            </a:r>
            <a:r>
              <a:rPr lang="en-US" sz="3200" i="1" dirty="0" err="1"/>
              <a:t>divaricatus</a:t>
            </a:r>
            <a:r>
              <a:rPr lang="en-US" sz="3200" dirty="0"/>
              <a:t>)</a:t>
            </a:r>
          </a:p>
        </p:txBody>
      </p:sp>
      <p:sp>
        <p:nvSpPr>
          <p:cNvPr id="7" name="TextBox 6">
            <a:extLst>
              <a:ext uri="{FF2B5EF4-FFF2-40B4-BE49-F238E27FC236}">
                <a16:creationId xmlns:a16="http://schemas.microsoft.com/office/drawing/2014/main" id="{8482035E-230A-4005-9F95-73F569A103EE}"/>
              </a:ext>
            </a:extLst>
          </p:cNvPr>
          <p:cNvSpPr txBox="1"/>
          <p:nvPr/>
        </p:nvSpPr>
        <p:spPr>
          <a:xfrm>
            <a:off x="739069" y="1987828"/>
            <a:ext cx="6094674" cy="3323987"/>
          </a:xfrm>
          <a:prstGeom prst="rect">
            <a:avLst/>
          </a:prstGeom>
          <a:noFill/>
        </p:spPr>
        <p:txBody>
          <a:bodyPr wrap="square">
            <a:spAutoFit/>
          </a:bodyPr>
          <a:lstStyle/>
          <a:p>
            <a:r>
              <a:rPr lang="en-US" sz="2400" dirty="0"/>
              <a:t>Height – 0.5’-3.0’</a:t>
            </a:r>
          </a:p>
          <a:p>
            <a:r>
              <a:rPr lang="en-US" sz="2400" dirty="0"/>
              <a:t>Light – Pat shade, deep shade</a:t>
            </a:r>
          </a:p>
          <a:p>
            <a:r>
              <a:rPr lang="en-US" sz="2400" dirty="0"/>
              <a:t>Moisture – dry to moist</a:t>
            </a:r>
          </a:p>
          <a:p>
            <a:r>
              <a:rPr lang="en-US" sz="2400" dirty="0"/>
              <a:t>Region – Mountain, piedmont</a:t>
            </a:r>
          </a:p>
          <a:p>
            <a:r>
              <a:rPr lang="en-US" sz="2400" dirty="0"/>
              <a:t>Blossoms – July – Oct., white</a:t>
            </a:r>
          </a:p>
          <a:p>
            <a:r>
              <a:rPr lang="en-US" sz="2400" dirty="0"/>
              <a:t>Growth – deciduous</a:t>
            </a:r>
          </a:p>
          <a:p>
            <a:r>
              <a:rPr lang="en-US" sz="2400" dirty="0"/>
              <a:t>Ecological Value – Hosts 109 caterpillars, pollen producer, nectar source</a:t>
            </a:r>
          </a:p>
          <a:p>
            <a:endParaRPr lang="en-US" dirty="0"/>
          </a:p>
        </p:txBody>
      </p:sp>
      <p:sp>
        <p:nvSpPr>
          <p:cNvPr id="9" name="TextBox 8">
            <a:extLst>
              <a:ext uri="{FF2B5EF4-FFF2-40B4-BE49-F238E27FC236}">
                <a16:creationId xmlns:a16="http://schemas.microsoft.com/office/drawing/2014/main" id="{C5D8272A-2CCB-480D-B73C-FA580095EFE8}"/>
              </a:ext>
            </a:extLst>
          </p:cNvPr>
          <p:cNvSpPr txBox="1"/>
          <p:nvPr/>
        </p:nvSpPr>
        <p:spPr>
          <a:xfrm>
            <a:off x="664424" y="5849620"/>
            <a:ext cx="3971110" cy="507831"/>
          </a:xfrm>
          <a:prstGeom prst="rect">
            <a:avLst/>
          </a:prstGeom>
          <a:noFill/>
        </p:spPr>
        <p:txBody>
          <a:bodyPr wrap="square" rtlCol="0">
            <a:spAutoFit/>
          </a:bodyPr>
          <a:lstStyle/>
          <a:p>
            <a:r>
              <a:rPr lang="en-US" sz="900" dirty="0"/>
              <a:t>Source : USFWS pg. 24</a:t>
            </a:r>
          </a:p>
          <a:p>
            <a:r>
              <a:rPr lang="en-US" sz="900" dirty="0"/>
              <a:t>              “The Living Landscape” by Rick Darke &amp; Doug Tallamy pgs. 304 -  305, 363</a:t>
            </a:r>
          </a:p>
          <a:p>
            <a:r>
              <a:rPr lang="en-US" sz="900" dirty="0"/>
              <a:t>               Photos: V. Klocko</a:t>
            </a:r>
          </a:p>
        </p:txBody>
      </p:sp>
      <p:pic>
        <p:nvPicPr>
          <p:cNvPr id="4" name="Picture 3">
            <a:extLst>
              <a:ext uri="{FF2B5EF4-FFF2-40B4-BE49-F238E27FC236}">
                <a16:creationId xmlns:a16="http://schemas.microsoft.com/office/drawing/2014/main" id="{CB8D49E3-5613-4A3A-8351-59F131915E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56663" y="4389875"/>
            <a:ext cx="3429000" cy="2286000"/>
          </a:xfrm>
          <a:prstGeom prst="rect">
            <a:avLst/>
          </a:prstGeom>
        </p:spPr>
      </p:pic>
    </p:spTree>
    <p:extLst>
      <p:ext uri="{BB962C8B-B14F-4D97-AF65-F5344CB8AC3E}">
        <p14:creationId xmlns:p14="http://schemas.microsoft.com/office/powerpoint/2010/main" val="24159334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DA3B5-C3D7-4BFA-B553-43AB8510EBEB}"/>
              </a:ext>
            </a:extLst>
          </p:cNvPr>
          <p:cNvSpPr>
            <a:spLocks noGrp="1"/>
          </p:cNvSpPr>
          <p:nvPr>
            <p:ph type="title"/>
          </p:nvPr>
        </p:nvSpPr>
        <p:spPr/>
        <p:txBody>
          <a:bodyPr>
            <a:normAutofit/>
          </a:bodyPr>
          <a:lstStyle/>
          <a:p>
            <a:pPr algn="ctr"/>
            <a:r>
              <a:rPr lang="en-US" sz="3200" dirty="0">
                <a:latin typeface="+mn-lt"/>
              </a:rPr>
              <a:t>Rattlesnake Fern </a:t>
            </a:r>
            <a:r>
              <a:rPr lang="en-US" sz="3200" i="1" dirty="0">
                <a:latin typeface="+mn-lt"/>
              </a:rPr>
              <a:t>(</a:t>
            </a:r>
            <a:r>
              <a:rPr lang="en-US" sz="3200" i="1" dirty="0" err="1">
                <a:latin typeface="+mn-lt"/>
              </a:rPr>
              <a:t>Botrypus</a:t>
            </a:r>
            <a:r>
              <a:rPr lang="en-US" sz="3200" i="1" dirty="0">
                <a:latin typeface="+mn-lt"/>
              </a:rPr>
              <a:t> virginianus)</a:t>
            </a:r>
          </a:p>
        </p:txBody>
      </p:sp>
      <p:sp>
        <p:nvSpPr>
          <p:cNvPr id="3" name="Content Placeholder 2">
            <a:extLst>
              <a:ext uri="{FF2B5EF4-FFF2-40B4-BE49-F238E27FC236}">
                <a16:creationId xmlns:a16="http://schemas.microsoft.com/office/drawing/2014/main" id="{38AE253A-26E1-49C3-BFD0-6EE83177BB4E}"/>
              </a:ext>
            </a:extLst>
          </p:cNvPr>
          <p:cNvSpPr>
            <a:spLocks noGrp="1"/>
          </p:cNvSpPr>
          <p:nvPr>
            <p:ph idx="1"/>
          </p:nvPr>
        </p:nvSpPr>
        <p:spPr>
          <a:xfrm>
            <a:off x="838200" y="1825625"/>
            <a:ext cx="6716151" cy="4351338"/>
          </a:xfrm>
        </p:spPr>
        <p:txBody>
          <a:bodyPr>
            <a:normAutofit/>
          </a:bodyPr>
          <a:lstStyle/>
          <a:p>
            <a:pPr marL="0" indent="0">
              <a:buNone/>
            </a:pPr>
            <a:r>
              <a:rPr lang="en-US" sz="2400" dirty="0"/>
              <a:t>Height – 1’-2’</a:t>
            </a:r>
          </a:p>
          <a:p>
            <a:pPr marL="0" indent="0">
              <a:buNone/>
            </a:pPr>
            <a:r>
              <a:rPr lang="en-US" sz="2400" dirty="0"/>
              <a:t>Soil – Loamy</a:t>
            </a:r>
          </a:p>
          <a:p>
            <a:pPr marL="0" indent="0">
              <a:buNone/>
            </a:pPr>
            <a:r>
              <a:rPr lang="en-US" sz="2400" dirty="0"/>
              <a:t>Light – Deep Shade</a:t>
            </a:r>
          </a:p>
          <a:p>
            <a:pPr marL="0" indent="0">
              <a:buNone/>
            </a:pPr>
            <a:r>
              <a:rPr lang="en-US" sz="2400" dirty="0"/>
              <a:t>Moisture – Dry  to Moist</a:t>
            </a:r>
          </a:p>
          <a:p>
            <a:pPr marL="0" indent="0">
              <a:buNone/>
            </a:pPr>
            <a:r>
              <a:rPr lang="en-US" sz="2400" dirty="0"/>
              <a:t>Native Area – Mountains, Piedmont, Coastal </a:t>
            </a:r>
          </a:p>
          <a:p>
            <a:pPr marL="0" indent="0">
              <a:buNone/>
            </a:pPr>
            <a:r>
              <a:rPr lang="en-US" sz="2400" dirty="0"/>
              <a:t>Wildlife cover and bird nesting site</a:t>
            </a:r>
          </a:p>
        </p:txBody>
      </p:sp>
      <p:pic>
        <p:nvPicPr>
          <p:cNvPr id="5" name="Picture 4">
            <a:extLst>
              <a:ext uri="{FF2B5EF4-FFF2-40B4-BE49-F238E27FC236}">
                <a16:creationId xmlns:a16="http://schemas.microsoft.com/office/drawing/2014/main" id="{35678FC9-7A60-4716-9E09-251F3B98F1CE}"/>
              </a:ext>
            </a:extLst>
          </p:cNvPr>
          <p:cNvPicPr>
            <a:picLocks noChangeAspect="1"/>
          </p:cNvPicPr>
          <p:nvPr/>
        </p:nvPicPr>
        <p:blipFill>
          <a:blip r:embed="rId2"/>
          <a:stretch>
            <a:fillRect/>
          </a:stretch>
        </p:blipFill>
        <p:spPr>
          <a:xfrm>
            <a:off x="8479914" y="2032895"/>
            <a:ext cx="3159275" cy="4206240"/>
          </a:xfrm>
          <a:prstGeom prst="rect">
            <a:avLst/>
          </a:prstGeom>
        </p:spPr>
      </p:pic>
      <p:sp>
        <p:nvSpPr>
          <p:cNvPr id="6" name="TextBox 5">
            <a:extLst>
              <a:ext uri="{FF2B5EF4-FFF2-40B4-BE49-F238E27FC236}">
                <a16:creationId xmlns:a16="http://schemas.microsoft.com/office/drawing/2014/main" id="{7DA3BB33-BA12-4F99-BA60-D73C0ECD6C33}"/>
              </a:ext>
            </a:extLst>
          </p:cNvPr>
          <p:cNvSpPr txBox="1"/>
          <p:nvPr/>
        </p:nvSpPr>
        <p:spPr>
          <a:xfrm>
            <a:off x="906755" y="5292546"/>
            <a:ext cx="6865034" cy="1200329"/>
          </a:xfrm>
          <a:prstGeom prst="rect">
            <a:avLst/>
          </a:prstGeom>
          <a:noFill/>
        </p:spPr>
        <p:txBody>
          <a:bodyPr wrap="square" rtlCol="0">
            <a:spAutoFit/>
          </a:bodyPr>
          <a:lstStyle/>
          <a:p>
            <a:r>
              <a:rPr lang="en-US" sz="900" dirty="0"/>
              <a:t>Sources: USFWS</a:t>
            </a:r>
          </a:p>
          <a:p>
            <a:r>
              <a:rPr lang="en-US" sz="900" dirty="0"/>
              <a:t>                Wikipedia</a:t>
            </a:r>
          </a:p>
          <a:p>
            <a:r>
              <a:rPr lang="en-US" sz="900" dirty="0"/>
              <a:t>                USDA.gov</a:t>
            </a:r>
          </a:p>
          <a:p>
            <a:r>
              <a:rPr lang="en-US" sz="900" dirty="0"/>
              <a:t>                </a:t>
            </a:r>
            <a:r>
              <a:rPr lang="en-US" sz="900" dirty="0" err="1"/>
              <a:t>Permculture</a:t>
            </a:r>
            <a:endParaRPr lang="en-US" sz="900" dirty="0"/>
          </a:p>
          <a:p>
            <a:r>
              <a:rPr lang="en-US" sz="900" dirty="0"/>
              <a:t>                Ontario Ferns</a:t>
            </a:r>
          </a:p>
          <a:p>
            <a:r>
              <a:rPr lang="en-US" sz="900" dirty="0"/>
              <a:t>               “The Living Landscape” by Rick Darke and Doug Tallamy</a:t>
            </a:r>
          </a:p>
          <a:p>
            <a:endParaRPr lang="en-US" dirty="0"/>
          </a:p>
        </p:txBody>
      </p:sp>
    </p:spTree>
    <p:extLst>
      <p:ext uri="{BB962C8B-B14F-4D97-AF65-F5344CB8AC3E}">
        <p14:creationId xmlns:p14="http://schemas.microsoft.com/office/powerpoint/2010/main" val="37122484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960CEB-53BA-4776-BA5E-8000CAEA191C}"/>
              </a:ext>
            </a:extLst>
          </p:cNvPr>
          <p:cNvPicPr>
            <a:picLocks noChangeAspect="1"/>
          </p:cNvPicPr>
          <p:nvPr/>
        </p:nvPicPr>
        <p:blipFill>
          <a:blip r:embed="rId2"/>
          <a:stretch>
            <a:fillRect/>
          </a:stretch>
        </p:blipFill>
        <p:spPr>
          <a:xfrm>
            <a:off x="784448" y="639981"/>
            <a:ext cx="1828959" cy="2286198"/>
          </a:xfrm>
          <a:prstGeom prst="rect">
            <a:avLst/>
          </a:prstGeom>
        </p:spPr>
      </p:pic>
      <p:sp>
        <p:nvSpPr>
          <p:cNvPr id="6" name="TextBox 5">
            <a:extLst>
              <a:ext uri="{FF2B5EF4-FFF2-40B4-BE49-F238E27FC236}">
                <a16:creationId xmlns:a16="http://schemas.microsoft.com/office/drawing/2014/main" id="{26D05033-0ACC-44D7-A76A-FCF3C0BAA5C8}"/>
              </a:ext>
            </a:extLst>
          </p:cNvPr>
          <p:cNvSpPr txBox="1"/>
          <p:nvPr/>
        </p:nvSpPr>
        <p:spPr>
          <a:xfrm>
            <a:off x="464489" y="3164821"/>
            <a:ext cx="6094674" cy="830997"/>
          </a:xfrm>
          <a:prstGeom prst="rect">
            <a:avLst/>
          </a:prstGeom>
          <a:noFill/>
        </p:spPr>
        <p:txBody>
          <a:bodyPr wrap="square">
            <a:spAutoFit/>
          </a:bodyPr>
          <a:lstStyle/>
          <a:p>
            <a:r>
              <a:rPr lang="en-US" sz="2400" dirty="0"/>
              <a:t>Wild Stonecrop</a:t>
            </a:r>
          </a:p>
          <a:p>
            <a:r>
              <a:rPr lang="en-US" sz="2400" dirty="0"/>
              <a:t> (</a:t>
            </a:r>
            <a:r>
              <a:rPr lang="en-US" sz="2400" i="1" dirty="0"/>
              <a:t>Sedum </a:t>
            </a:r>
            <a:r>
              <a:rPr lang="en-US" sz="2400" i="1" dirty="0" err="1"/>
              <a:t>ternatum</a:t>
            </a:r>
            <a:r>
              <a:rPr lang="en-US" sz="2400" dirty="0"/>
              <a:t>)</a:t>
            </a:r>
          </a:p>
        </p:txBody>
      </p:sp>
      <p:pic>
        <p:nvPicPr>
          <p:cNvPr id="7" name="Picture 6">
            <a:extLst>
              <a:ext uri="{FF2B5EF4-FFF2-40B4-BE49-F238E27FC236}">
                <a16:creationId xmlns:a16="http://schemas.microsoft.com/office/drawing/2014/main" id="{496D599D-A7F7-44D8-9078-D5B3DE08341A}"/>
              </a:ext>
            </a:extLst>
          </p:cNvPr>
          <p:cNvPicPr>
            <a:picLocks noChangeAspect="1"/>
          </p:cNvPicPr>
          <p:nvPr/>
        </p:nvPicPr>
        <p:blipFill>
          <a:blip r:embed="rId3"/>
          <a:stretch>
            <a:fillRect/>
          </a:stretch>
        </p:blipFill>
        <p:spPr>
          <a:xfrm>
            <a:off x="2993204" y="1222362"/>
            <a:ext cx="4535817" cy="2999492"/>
          </a:xfrm>
          <a:prstGeom prst="rect">
            <a:avLst/>
          </a:prstGeom>
        </p:spPr>
      </p:pic>
      <p:sp>
        <p:nvSpPr>
          <p:cNvPr id="9" name="TextBox 8">
            <a:extLst>
              <a:ext uri="{FF2B5EF4-FFF2-40B4-BE49-F238E27FC236}">
                <a16:creationId xmlns:a16="http://schemas.microsoft.com/office/drawing/2014/main" id="{86ABF90E-D8EA-4CA3-B669-B5F83F174A24}"/>
              </a:ext>
            </a:extLst>
          </p:cNvPr>
          <p:cNvSpPr txBox="1"/>
          <p:nvPr/>
        </p:nvSpPr>
        <p:spPr>
          <a:xfrm>
            <a:off x="3877849" y="4600455"/>
            <a:ext cx="2971799" cy="1200329"/>
          </a:xfrm>
          <a:prstGeom prst="rect">
            <a:avLst/>
          </a:prstGeom>
          <a:noFill/>
        </p:spPr>
        <p:txBody>
          <a:bodyPr wrap="square">
            <a:spAutoFit/>
          </a:bodyPr>
          <a:lstStyle/>
          <a:p>
            <a:r>
              <a:rPr lang="en-US" sz="2400" dirty="0"/>
              <a:t>Allegheny Spurge</a:t>
            </a:r>
          </a:p>
          <a:p>
            <a:r>
              <a:rPr lang="en-US" sz="2400" dirty="0"/>
              <a:t> (</a:t>
            </a:r>
            <a:r>
              <a:rPr lang="en-US" sz="2400" i="1" dirty="0"/>
              <a:t>Pachysandra </a:t>
            </a:r>
            <a:r>
              <a:rPr lang="en-US" sz="2400" i="1" dirty="0" err="1"/>
              <a:t>procumbens</a:t>
            </a:r>
            <a:r>
              <a:rPr lang="en-US" sz="2400" dirty="0"/>
              <a:t>)</a:t>
            </a:r>
          </a:p>
        </p:txBody>
      </p:sp>
      <p:pic>
        <p:nvPicPr>
          <p:cNvPr id="10" name="Picture 9">
            <a:extLst>
              <a:ext uri="{FF2B5EF4-FFF2-40B4-BE49-F238E27FC236}">
                <a16:creationId xmlns:a16="http://schemas.microsoft.com/office/drawing/2014/main" id="{556EF4E4-FE81-4A4E-961B-7E5572DDA7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73847" y="2458945"/>
            <a:ext cx="4114800" cy="2942967"/>
          </a:xfrm>
          <a:prstGeom prst="rect">
            <a:avLst/>
          </a:prstGeom>
        </p:spPr>
      </p:pic>
      <p:sp>
        <p:nvSpPr>
          <p:cNvPr id="12" name="TextBox 11">
            <a:extLst>
              <a:ext uri="{FF2B5EF4-FFF2-40B4-BE49-F238E27FC236}">
                <a16:creationId xmlns:a16="http://schemas.microsoft.com/office/drawing/2014/main" id="{EC88D771-46C2-4B5C-84B6-A277F2B5673F}"/>
              </a:ext>
            </a:extLst>
          </p:cNvPr>
          <p:cNvSpPr txBox="1"/>
          <p:nvPr/>
        </p:nvSpPr>
        <p:spPr>
          <a:xfrm>
            <a:off x="8379811" y="5586578"/>
            <a:ext cx="2742279" cy="830997"/>
          </a:xfrm>
          <a:prstGeom prst="rect">
            <a:avLst/>
          </a:prstGeom>
          <a:noFill/>
        </p:spPr>
        <p:txBody>
          <a:bodyPr wrap="square">
            <a:spAutoFit/>
          </a:bodyPr>
          <a:lstStyle/>
          <a:p>
            <a:r>
              <a:rPr lang="en-US" sz="2400" dirty="0"/>
              <a:t>Partridgeberry</a:t>
            </a:r>
          </a:p>
          <a:p>
            <a:r>
              <a:rPr lang="en-US" sz="2400" dirty="0"/>
              <a:t> (</a:t>
            </a:r>
            <a:r>
              <a:rPr lang="en-US" sz="2400" i="1" dirty="0" err="1"/>
              <a:t>Mitchella</a:t>
            </a:r>
            <a:r>
              <a:rPr lang="en-US" sz="2400" i="1" dirty="0"/>
              <a:t> </a:t>
            </a:r>
            <a:r>
              <a:rPr lang="en-US" sz="2400" i="1" dirty="0" err="1"/>
              <a:t>repens</a:t>
            </a:r>
            <a:r>
              <a:rPr lang="en-US" sz="2400" dirty="0"/>
              <a:t>)</a:t>
            </a:r>
          </a:p>
        </p:txBody>
      </p:sp>
    </p:spTree>
    <p:extLst>
      <p:ext uri="{BB962C8B-B14F-4D97-AF65-F5344CB8AC3E}">
        <p14:creationId xmlns:p14="http://schemas.microsoft.com/office/powerpoint/2010/main" val="13349769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78FB5-E60C-48F9-B4AD-7F831BD8AD79}"/>
              </a:ext>
            </a:extLst>
          </p:cNvPr>
          <p:cNvSpPr>
            <a:spLocks noGrp="1"/>
          </p:cNvSpPr>
          <p:nvPr>
            <p:ph type="title"/>
          </p:nvPr>
        </p:nvSpPr>
        <p:spPr>
          <a:xfrm>
            <a:off x="838200" y="284183"/>
            <a:ext cx="10515600" cy="854649"/>
          </a:xfrm>
        </p:spPr>
        <p:txBody>
          <a:bodyPr>
            <a:normAutofit/>
          </a:bodyPr>
          <a:lstStyle/>
          <a:p>
            <a:pPr algn="ctr"/>
            <a:r>
              <a:rPr lang="en-US" sz="3200" dirty="0">
                <a:latin typeface="+mn-lt"/>
              </a:rPr>
              <a:t>Bloodroot (</a:t>
            </a:r>
            <a:r>
              <a:rPr lang="en-US" sz="3200" i="1" dirty="0" err="1">
                <a:latin typeface="+mn-lt"/>
              </a:rPr>
              <a:t>Sanguinaria</a:t>
            </a:r>
            <a:r>
              <a:rPr lang="en-US" sz="3200" i="1" dirty="0">
                <a:latin typeface="+mn-lt"/>
              </a:rPr>
              <a:t> canadensis</a:t>
            </a:r>
            <a:r>
              <a:rPr lang="en-US" sz="3200" dirty="0">
                <a:latin typeface="+mn-lt"/>
              </a:rPr>
              <a:t>)</a:t>
            </a:r>
          </a:p>
        </p:txBody>
      </p:sp>
      <p:pic>
        <p:nvPicPr>
          <p:cNvPr id="8" name="Content Placeholder 7">
            <a:extLst>
              <a:ext uri="{FF2B5EF4-FFF2-40B4-BE49-F238E27FC236}">
                <a16:creationId xmlns:a16="http://schemas.microsoft.com/office/drawing/2014/main" id="{443A8863-A13E-49A3-B2DE-B3DD91270AF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966286" y="1245963"/>
            <a:ext cx="3566160" cy="2377440"/>
          </a:xfrm>
          <a:prstGeom prst="rect">
            <a:avLst/>
          </a:prstGeom>
        </p:spPr>
      </p:pic>
      <p:sp>
        <p:nvSpPr>
          <p:cNvPr id="10" name="TextBox 9">
            <a:extLst>
              <a:ext uri="{FF2B5EF4-FFF2-40B4-BE49-F238E27FC236}">
                <a16:creationId xmlns:a16="http://schemas.microsoft.com/office/drawing/2014/main" id="{C19D99E5-D69B-4B72-B879-E0E5E7CA4F88}"/>
              </a:ext>
            </a:extLst>
          </p:cNvPr>
          <p:cNvSpPr txBox="1"/>
          <p:nvPr/>
        </p:nvSpPr>
        <p:spPr>
          <a:xfrm>
            <a:off x="659554" y="1545911"/>
            <a:ext cx="6094674" cy="3785652"/>
          </a:xfrm>
          <a:prstGeom prst="rect">
            <a:avLst/>
          </a:prstGeom>
          <a:noFill/>
        </p:spPr>
        <p:txBody>
          <a:bodyPr wrap="square">
            <a:spAutoFit/>
          </a:bodyPr>
          <a:lstStyle/>
          <a:p>
            <a:r>
              <a:rPr lang="en-US" sz="2400" dirty="0"/>
              <a:t>Height - .05’</a:t>
            </a:r>
          </a:p>
          <a:p>
            <a:r>
              <a:rPr lang="en-US" sz="2400" dirty="0"/>
              <a:t>Soil Type – pH - acid, loam</a:t>
            </a:r>
          </a:p>
          <a:p>
            <a:r>
              <a:rPr lang="en-US" sz="2400" dirty="0"/>
              <a:t>Light - Dense Shade</a:t>
            </a:r>
          </a:p>
          <a:p>
            <a:r>
              <a:rPr lang="en-US" sz="2400" dirty="0"/>
              <a:t>Moisture –moist, dry</a:t>
            </a:r>
          </a:p>
          <a:p>
            <a:r>
              <a:rPr lang="en-US" sz="2400" dirty="0"/>
              <a:t>Native area –Mountain, Piedmont, Coastal</a:t>
            </a:r>
          </a:p>
          <a:p>
            <a:r>
              <a:rPr lang="en-US" sz="2400" dirty="0"/>
              <a:t>Habitat -leaf litter of deciduous woods</a:t>
            </a:r>
          </a:p>
          <a:p>
            <a:r>
              <a:rPr lang="en-US" sz="2400" dirty="0"/>
              <a:t>Pollen and nectar producer</a:t>
            </a:r>
          </a:p>
          <a:p>
            <a:r>
              <a:rPr lang="en-US" sz="2400" dirty="0"/>
              <a:t>Ants eat seed parts and help disperse seeds</a:t>
            </a:r>
          </a:p>
          <a:p>
            <a:r>
              <a:rPr lang="en-US" sz="2400" dirty="0"/>
              <a:t>Deciduous</a:t>
            </a:r>
          </a:p>
          <a:p>
            <a:r>
              <a:rPr lang="en-US" sz="2400" dirty="0"/>
              <a:t>Short lived white flowers in April </a:t>
            </a:r>
          </a:p>
        </p:txBody>
      </p:sp>
      <p:sp>
        <p:nvSpPr>
          <p:cNvPr id="11" name="TextBox 10">
            <a:extLst>
              <a:ext uri="{FF2B5EF4-FFF2-40B4-BE49-F238E27FC236}">
                <a16:creationId xmlns:a16="http://schemas.microsoft.com/office/drawing/2014/main" id="{B38CB044-2532-4D75-AE65-AEAF02636A93}"/>
              </a:ext>
            </a:extLst>
          </p:cNvPr>
          <p:cNvSpPr txBox="1"/>
          <p:nvPr/>
        </p:nvSpPr>
        <p:spPr>
          <a:xfrm>
            <a:off x="544259" y="5866018"/>
            <a:ext cx="6209969" cy="784830"/>
          </a:xfrm>
          <a:prstGeom prst="rect">
            <a:avLst/>
          </a:prstGeom>
          <a:noFill/>
        </p:spPr>
        <p:txBody>
          <a:bodyPr wrap="square" rtlCol="0">
            <a:spAutoFit/>
          </a:bodyPr>
          <a:lstStyle/>
          <a:p>
            <a:r>
              <a:rPr lang="en-US" sz="900" dirty="0"/>
              <a:t>Sources: Rick Darke &amp; Doug Tallamy “The Living Landscape) pg. 49, 314-315</a:t>
            </a:r>
          </a:p>
          <a:p>
            <a:r>
              <a:rPr lang="en-US" sz="900" dirty="0"/>
              <a:t>                https://mtcubacenter.org/plants/bloodroot/</a:t>
            </a:r>
          </a:p>
          <a:p>
            <a:r>
              <a:rPr lang="en-US" sz="900" dirty="0"/>
              <a:t>                missouribotannicalgarden.org</a:t>
            </a:r>
          </a:p>
          <a:p>
            <a:r>
              <a:rPr lang="en-US" sz="900" dirty="0"/>
              <a:t>                plants.usda.gov</a:t>
            </a:r>
          </a:p>
          <a:p>
            <a:r>
              <a:rPr lang="en-US" sz="900" dirty="0"/>
              <a:t>                wildflower.org</a:t>
            </a:r>
          </a:p>
        </p:txBody>
      </p:sp>
      <p:pic>
        <p:nvPicPr>
          <p:cNvPr id="3" name="Picture 2">
            <a:extLst>
              <a:ext uri="{FF2B5EF4-FFF2-40B4-BE49-F238E27FC236}">
                <a16:creationId xmlns:a16="http://schemas.microsoft.com/office/drawing/2014/main" id="{3689515B-515B-4922-8AA0-40D1F07B0AE3}"/>
              </a:ext>
            </a:extLst>
          </p:cNvPr>
          <p:cNvPicPr>
            <a:picLocks noChangeAspect="1"/>
          </p:cNvPicPr>
          <p:nvPr/>
        </p:nvPicPr>
        <p:blipFill>
          <a:blip r:embed="rId3"/>
          <a:stretch>
            <a:fillRect/>
          </a:stretch>
        </p:blipFill>
        <p:spPr>
          <a:xfrm>
            <a:off x="7387260" y="3889657"/>
            <a:ext cx="3810330" cy="2603218"/>
          </a:xfrm>
          <a:prstGeom prst="rect">
            <a:avLst/>
          </a:prstGeom>
        </p:spPr>
      </p:pic>
      <p:sp>
        <p:nvSpPr>
          <p:cNvPr id="4" name="TextBox 3">
            <a:extLst>
              <a:ext uri="{FF2B5EF4-FFF2-40B4-BE49-F238E27FC236}">
                <a16:creationId xmlns:a16="http://schemas.microsoft.com/office/drawing/2014/main" id="{F8BE668F-51D3-4F3F-A863-C110392EA77D}"/>
              </a:ext>
            </a:extLst>
          </p:cNvPr>
          <p:cNvSpPr txBox="1"/>
          <p:nvPr/>
        </p:nvSpPr>
        <p:spPr>
          <a:xfrm rot="16200000">
            <a:off x="7010682" y="2473396"/>
            <a:ext cx="1680376" cy="230832"/>
          </a:xfrm>
          <a:prstGeom prst="rect">
            <a:avLst/>
          </a:prstGeom>
          <a:noFill/>
        </p:spPr>
        <p:txBody>
          <a:bodyPr wrap="square" rtlCol="0">
            <a:spAutoFit/>
          </a:bodyPr>
          <a:lstStyle/>
          <a:p>
            <a:r>
              <a:rPr lang="en-US" sz="900" dirty="0"/>
              <a:t>V. Klocko</a:t>
            </a:r>
          </a:p>
        </p:txBody>
      </p:sp>
      <p:sp>
        <p:nvSpPr>
          <p:cNvPr id="5" name="TextBox 4">
            <a:extLst>
              <a:ext uri="{FF2B5EF4-FFF2-40B4-BE49-F238E27FC236}">
                <a16:creationId xmlns:a16="http://schemas.microsoft.com/office/drawing/2014/main" id="{9E9BB2D6-181A-48D2-A79B-54D929AD7049}"/>
              </a:ext>
            </a:extLst>
          </p:cNvPr>
          <p:cNvSpPr txBox="1"/>
          <p:nvPr/>
        </p:nvSpPr>
        <p:spPr>
          <a:xfrm rot="16200000">
            <a:off x="6126019" y="5166841"/>
            <a:ext cx="2088432" cy="230832"/>
          </a:xfrm>
          <a:prstGeom prst="rect">
            <a:avLst/>
          </a:prstGeom>
          <a:noFill/>
        </p:spPr>
        <p:txBody>
          <a:bodyPr wrap="square" rtlCol="0">
            <a:spAutoFit/>
          </a:bodyPr>
          <a:lstStyle/>
          <a:p>
            <a:r>
              <a:rPr lang="en-US" sz="900" dirty="0"/>
              <a:t>S. </a:t>
            </a:r>
            <a:r>
              <a:rPr lang="en-US" sz="900" dirty="0" err="1"/>
              <a:t>Shreet</a:t>
            </a:r>
            <a:endParaRPr lang="en-US" sz="900" dirty="0"/>
          </a:p>
        </p:txBody>
      </p:sp>
    </p:spTree>
    <p:extLst>
      <p:ext uri="{BB962C8B-B14F-4D97-AF65-F5344CB8AC3E}">
        <p14:creationId xmlns:p14="http://schemas.microsoft.com/office/powerpoint/2010/main" val="1793665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05CA2F-87BF-4C97-91A9-5D1109D205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2911" y="391080"/>
            <a:ext cx="2926080" cy="4155030"/>
          </a:xfrm>
          <a:prstGeom prst="rect">
            <a:avLst/>
          </a:prstGeom>
        </p:spPr>
      </p:pic>
      <p:sp>
        <p:nvSpPr>
          <p:cNvPr id="4" name="TextBox 3">
            <a:extLst>
              <a:ext uri="{FF2B5EF4-FFF2-40B4-BE49-F238E27FC236}">
                <a16:creationId xmlns:a16="http://schemas.microsoft.com/office/drawing/2014/main" id="{9BF167EA-DF55-4B2E-9D67-D64B619196D3}"/>
              </a:ext>
            </a:extLst>
          </p:cNvPr>
          <p:cNvSpPr txBox="1"/>
          <p:nvPr/>
        </p:nvSpPr>
        <p:spPr>
          <a:xfrm>
            <a:off x="461654" y="4633824"/>
            <a:ext cx="2671160" cy="830997"/>
          </a:xfrm>
          <a:prstGeom prst="rect">
            <a:avLst/>
          </a:prstGeom>
          <a:noFill/>
        </p:spPr>
        <p:txBody>
          <a:bodyPr wrap="square">
            <a:spAutoFit/>
          </a:bodyPr>
          <a:lstStyle/>
          <a:p>
            <a:r>
              <a:rPr lang="en-US" sz="2400" dirty="0"/>
              <a:t>Foamflower</a:t>
            </a:r>
          </a:p>
          <a:p>
            <a:r>
              <a:rPr lang="en-US" sz="2400" dirty="0"/>
              <a:t>(</a:t>
            </a:r>
            <a:r>
              <a:rPr lang="en-US" sz="2400" i="1" dirty="0"/>
              <a:t>Tiarella </a:t>
            </a:r>
            <a:r>
              <a:rPr lang="en-US" sz="2400" i="1" dirty="0" err="1"/>
              <a:t>cordifolia</a:t>
            </a:r>
            <a:r>
              <a:rPr lang="en-US" sz="2400" dirty="0"/>
              <a:t>)</a:t>
            </a:r>
          </a:p>
        </p:txBody>
      </p:sp>
      <p:sp>
        <p:nvSpPr>
          <p:cNvPr id="5" name="TextBox 4">
            <a:extLst>
              <a:ext uri="{FF2B5EF4-FFF2-40B4-BE49-F238E27FC236}">
                <a16:creationId xmlns:a16="http://schemas.microsoft.com/office/drawing/2014/main" id="{BCBFAAB2-D9A3-469D-B11C-FA96760529B6}"/>
              </a:ext>
            </a:extLst>
          </p:cNvPr>
          <p:cNvSpPr txBox="1"/>
          <p:nvPr/>
        </p:nvSpPr>
        <p:spPr>
          <a:xfrm>
            <a:off x="4474710" y="5056318"/>
            <a:ext cx="2820724" cy="830997"/>
          </a:xfrm>
          <a:prstGeom prst="rect">
            <a:avLst/>
          </a:prstGeom>
          <a:noFill/>
        </p:spPr>
        <p:txBody>
          <a:bodyPr wrap="square">
            <a:spAutoFit/>
          </a:bodyPr>
          <a:lstStyle/>
          <a:p>
            <a:r>
              <a:rPr lang="en-US" sz="2400" dirty="0"/>
              <a:t>Straw Lily </a:t>
            </a:r>
          </a:p>
          <a:p>
            <a:r>
              <a:rPr lang="en-US" sz="2400" dirty="0"/>
              <a:t>(</a:t>
            </a:r>
            <a:r>
              <a:rPr lang="en-US" sz="2400" i="1" dirty="0" err="1"/>
              <a:t>Uvularia</a:t>
            </a:r>
            <a:r>
              <a:rPr lang="en-US" sz="2400" i="1" dirty="0"/>
              <a:t> </a:t>
            </a:r>
            <a:r>
              <a:rPr lang="en-US" sz="2400" i="1" dirty="0" err="1"/>
              <a:t>sessilifolia</a:t>
            </a:r>
            <a:r>
              <a:rPr lang="en-US" sz="2400" dirty="0"/>
              <a:t>)</a:t>
            </a:r>
          </a:p>
        </p:txBody>
      </p:sp>
      <p:pic>
        <p:nvPicPr>
          <p:cNvPr id="7" name="Picture 6">
            <a:extLst>
              <a:ext uri="{FF2B5EF4-FFF2-40B4-BE49-F238E27FC236}">
                <a16:creationId xmlns:a16="http://schemas.microsoft.com/office/drawing/2014/main" id="{FA8A6F38-2A22-4D97-8497-32E901703F52}"/>
              </a:ext>
            </a:extLst>
          </p:cNvPr>
          <p:cNvPicPr>
            <a:picLocks noChangeAspect="1"/>
          </p:cNvPicPr>
          <p:nvPr/>
        </p:nvPicPr>
        <p:blipFill>
          <a:blip r:embed="rId3"/>
          <a:stretch>
            <a:fillRect/>
          </a:stretch>
        </p:blipFill>
        <p:spPr>
          <a:xfrm>
            <a:off x="8360858" y="791522"/>
            <a:ext cx="2926334" cy="2926334"/>
          </a:xfrm>
          <a:prstGeom prst="rect">
            <a:avLst/>
          </a:prstGeom>
        </p:spPr>
      </p:pic>
      <p:sp>
        <p:nvSpPr>
          <p:cNvPr id="9" name="TextBox 8">
            <a:extLst>
              <a:ext uri="{FF2B5EF4-FFF2-40B4-BE49-F238E27FC236}">
                <a16:creationId xmlns:a16="http://schemas.microsoft.com/office/drawing/2014/main" id="{251FE15C-AB99-4D41-9BDF-689A66B813AE}"/>
              </a:ext>
            </a:extLst>
          </p:cNvPr>
          <p:cNvSpPr txBox="1"/>
          <p:nvPr/>
        </p:nvSpPr>
        <p:spPr>
          <a:xfrm>
            <a:off x="8278406" y="3870744"/>
            <a:ext cx="3818344" cy="830997"/>
          </a:xfrm>
          <a:prstGeom prst="rect">
            <a:avLst/>
          </a:prstGeom>
          <a:noFill/>
        </p:spPr>
        <p:txBody>
          <a:bodyPr wrap="square">
            <a:spAutoFit/>
          </a:bodyPr>
          <a:lstStyle/>
          <a:p>
            <a:r>
              <a:rPr lang="en-US" sz="2400" dirty="0"/>
              <a:t>Round-Lobed Hepatica </a:t>
            </a:r>
          </a:p>
          <a:p>
            <a:r>
              <a:rPr lang="en-US" dirty="0"/>
              <a:t>(</a:t>
            </a:r>
            <a:r>
              <a:rPr lang="en-US" sz="2400" i="1" dirty="0"/>
              <a:t>Hepatica </a:t>
            </a:r>
            <a:r>
              <a:rPr lang="en-US" sz="2400" i="1" dirty="0" err="1"/>
              <a:t>nobilis</a:t>
            </a:r>
            <a:r>
              <a:rPr lang="en-US" sz="2400" i="1" dirty="0"/>
              <a:t> var. </a:t>
            </a:r>
            <a:r>
              <a:rPr lang="en-US" sz="2400" i="1" dirty="0" err="1"/>
              <a:t>obtusa</a:t>
            </a:r>
            <a:r>
              <a:rPr lang="en-US" dirty="0"/>
              <a:t>)</a:t>
            </a:r>
          </a:p>
        </p:txBody>
      </p:sp>
      <p:pic>
        <p:nvPicPr>
          <p:cNvPr id="3" name="Picture 2">
            <a:extLst>
              <a:ext uri="{FF2B5EF4-FFF2-40B4-BE49-F238E27FC236}">
                <a16:creationId xmlns:a16="http://schemas.microsoft.com/office/drawing/2014/main" id="{C8CBD943-7853-4077-BAD8-218A7C294411}"/>
              </a:ext>
            </a:extLst>
          </p:cNvPr>
          <p:cNvPicPr>
            <a:picLocks noChangeAspect="1"/>
          </p:cNvPicPr>
          <p:nvPr/>
        </p:nvPicPr>
        <p:blipFill>
          <a:blip r:embed="rId4"/>
          <a:stretch>
            <a:fillRect/>
          </a:stretch>
        </p:blipFill>
        <p:spPr>
          <a:xfrm>
            <a:off x="4541385" y="391080"/>
            <a:ext cx="3109229" cy="4541914"/>
          </a:xfrm>
          <a:prstGeom prst="rect">
            <a:avLst/>
          </a:prstGeom>
        </p:spPr>
      </p:pic>
    </p:spTree>
    <p:extLst>
      <p:ext uri="{BB962C8B-B14F-4D97-AF65-F5344CB8AC3E}">
        <p14:creationId xmlns:p14="http://schemas.microsoft.com/office/powerpoint/2010/main" val="13679875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2F37953-B91C-4281-9D34-D1A28C1FFA3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43650" y="240273"/>
            <a:ext cx="4023360" cy="2682241"/>
          </a:xfrm>
          <a:prstGeom prst="rect">
            <a:avLst/>
          </a:prstGeom>
        </p:spPr>
      </p:pic>
      <p:sp>
        <p:nvSpPr>
          <p:cNvPr id="8" name="TextBox 7">
            <a:extLst>
              <a:ext uri="{FF2B5EF4-FFF2-40B4-BE49-F238E27FC236}">
                <a16:creationId xmlns:a16="http://schemas.microsoft.com/office/drawing/2014/main" id="{6B94C110-B471-4E68-BFA2-A3ECE838B183}"/>
              </a:ext>
            </a:extLst>
          </p:cNvPr>
          <p:cNvSpPr txBox="1"/>
          <p:nvPr/>
        </p:nvSpPr>
        <p:spPr>
          <a:xfrm>
            <a:off x="3850420" y="5913235"/>
            <a:ext cx="6094674" cy="830997"/>
          </a:xfrm>
          <a:prstGeom prst="rect">
            <a:avLst/>
          </a:prstGeom>
          <a:noFill/>
        </p:spPr>
        <p:txBody>
          <a:bodyPr wrap="square">
            <a:spAutoFit/>
          </a:bodyPr>
          <a:lstStyle/>
          <a:p>
            <a:r>
              <a:rPr lang="en-US" sz="2400" dirty="0"/>
              <a:t>Spiderwort </a:t>
            </a:r>
          </a:p>
          <a:p>
            <a:r>
              <a:rPr lang="en-US" sz="2400" dirty="0"/>
              <a:t>(</a:t>
            </a:r>
            <a:r>
              <a:rPr lang="en-US" sz="2400" i="1" dirty="0" err="1"/>
              <a:t>Tradescantia</a:t>
            </a:r>
            <a:r>
              <a:rPr lang="en-US" sz="2400" i="1" dirty="0"/>
              <a:t> virginiana</a:t>
            </a:r>
            <a:r>
              <a:rPr lang="en-US" sz="2400" dirty="0"/>
              <a:t>)</a:t>
            </a:r>
          </a:p>
        </p:txBody>
      </p:sp>
      <p:sp>
        <p:nvSpPr>
          <p:cNvPr id="10" name="TextBox 9">
            <a:extLst>
              <a:ext uri="{FF2B5EF4-FFF2-40B4-BE49-F238E27FC236}">
                <a16:creationId xmlns:a16="http://schemas.microsoft.com/office/drawing/2014/main" id="{5C294CAF-0C7B-4185-B672-5E0DFE19E113}"/>
              </a:ext>
            </a:extLst>
          </p:cNvPr>
          <p:cNvSpPr txBox="1"/>
          <p:nvPr/>
        </p:nvSpPr>
        <p:spPr>
          <a:xfrm>
            <a:off x="243650" y="3104490"/>
            <a:ext cx="2777846" cy="830997"/>
          </a:xfrm>
          <a:prstGeom prst="rect">
            <a:avLst/>
          </a:prstGeom>
          <a:noFill/>
        </p:spPr>
        <p:txBody>
          <a:bodyPr wrap="square">
            <a:spAutoFit/>
          </a:bodyPr>
          <a:lstStyle/>
          <a:p>
            <a:r>
              <a:rPr lang="en-US" sz="2400" dirty="0"/>
              <a:t>Wild Ginger </a:t>
            </a:r>
          </a:p>
          <a:p>
            <a:r>
              <a:rPr lang="en-US" sz="2400" dirty="0"/>
              <a:t>(</a:t>
            </a:r>
            <a:r>
              <a:rPr lang="en-US" sz="2400" i="1" dirty="0" err="1"/>
              <a:t>Asarum</a:t>
            </a:r>
            <a:r>
              <a:rPr lang="en-US" sz="2400" i="1" dirty="0"/>
              <a:t> </a:t>
            </a:r>
            <a:r>
              <a:rPr lang="en-US" sz="2400" i="1" dirty="0" err="1"/>
              <a:t>canadense</a:t>
            </a:r>
            <a:r>
              <a:rPr lang="en-US" sz="2400" dirty="0"/>
              <a:t>)</a:t>
            </a:r>
          </a:p>
        </p:txBody>
      </p:sp>
      <p:sp>
        <p:nvSpPr>
          <p:cNvPr id="12" name="TextBox 11">
            <a:extLst>
              <a:ext uri="{FF2B5EF4-FFF2-40B4-BE49-F238E27FC236}">
                <a16:creationId xmlns:a16="http://schemas.microsoft.com/office/drawing/2014/main" id="{370AFBEC-F2D5-4E18-9A0A-437695B8259D}"/>
              </a:ext>
            </a:extLst>
          </p:cNvPr>
          <p:cNvSpPr txBox="1"/>
          <p:nvPr/>
        </p:nvSpPr>
        <p:spPr>
          <a:xfrm>
            <a:off x="8305898" y="5142884"/>
            <a:ext cx="3635639" cy="830997"/>
          </a:xfrm>
          <a:prstGeom prst="rect">
            <a:avLst/>
          </a:prstGeom>
          <a:noFill/>
        </p:spPr>
        <p:txBody>
          <a:bodyPr wrap="square">
            <a:spAutoFit/>
          </a:bodyPr>
          <a:lstStyle/>
          <a:p>
            <a:r>
              <a:rPr lang="en-US" sz="2400" dirty="0"/>
              <a:t>Green and Gold </a:t>
            </a:r>
          </a:p>
          <a:p>
            <a:r>
              <a:rPr lang="en-US" sz="2400" dirty="0"/>
              <a:t>(</a:t>
            </a:r>
            <a:r>
              <a:rPr lang="en-US" sz="2400" i="1" dirty="0" err="1"/>
              <a:t>Chrysagnum</a:t>
            </a:r>
            <a:r>
              <a:rPr lang="en-US" sz="2400" i="1" dirty="0"/>
              <a:t> </a:t>
            </a:r>
            <a:r>
              <a:rPr lang="en-US" sz="2400" i="1" dirty="0" err="1"/>
              <a:t>virginianum</a:t>
            </a:r>
            <a:r>
              <a:rPr lang="en-US" sz="2400" dirty="0"/>
              <a:t>)</a:t>
            </a:r>
          </a:p>
        </p:txBody>
      </p:sp>
      <p:pic>
        <p:nvPicPr>
          <p:cNvPr id="2" name="Picture 1">
            <a:extLst>
              <a:ext uri="{FF2B5EF4-FFF2-40B4-BE49-F238E27FC236}">
                <a16:creationId xmlns:a16="http://schemas.microsoft.com/office/drawing/2014/main" id="{602A0F7B-663C-4D51-9CBD-41BC85BCEE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68063" y="3047801"/>
            <a:ext cx="4391502" cy="2926080"/>
          </a:xfrm>
          <a:prstGeom prst="rect">
            <a:avLst/>
          </a:prstGeom>
        </p:spPr>
      </p:pic>
      <p:pic>
        <p:nvPicPr>
          <p:cNvPr id="3" name="Picture 2">
            <a:extLst>
              <a:ext uri="{FF2B5EF4-FFF2-40B4-BE49-F238E27FC236}">
                <a16:creationId xmlns:a16="http://schemas.microsoft.com/office/drawing/2014/main" id="{12409B81-8446-47A2-B016-FFDD31F3DBCE}"/>
              </a:ext>
            </a:extLst>
          </p:cNvPr>
          <p:cNvPicPr>
            <a:picLocks noChangeAspect="1"/>
          </p:cNvPicPr>
          <p:nvPr/>
        </p:nvPicPr>
        <p:blipFill>
          <a:blip r:embed="rId4"/>
          <a:stretch>
            <a:fillRect/>
          </a:stretch>
        </p:blipFill>
        <p:spPr>
          <a:xfrm>
            <a:off x="8204503" y="502798"/>
            <a:ext cx="3375102" cy="4572000"/>
          </a:xfrm>
          <a:prstGeom prst="rect">
            <a:avLst/>
          </a:prstGeom>
        </p:spPr>
      </p:pic>
    </p:spTree>
    <p:extLst>
      <p:ext uri="{BB962C8B-B14F-4D97-AF65-F5344CB8AC3E}">
        <p14:creationId xmlns:p14="http://schemas.microsoft.com/office/powerpoint/2010/main" val="933624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967F4-12A5-4068-9ADA-E735DF340F28}"/>
              </a:ext>
            </a:extLst>
          </p:cNvPr>
          <p:cNvSpPr>
            <a:spLocks noGrp="1"/>
          </p:cNvSpPr>
          <p:nvPr>
            <p:ph type="title"/>
          </p:nvPr>
        </p:nvSpPr>
        <p:spPr>
          <a:xfrm>
            <a:off x="632927" y="96232"/>
            <a:ext cx="10515600" cy="1325563"/>
          </a:xfrm>
        </p:spPr>
        <p:txBody>
          <a:bodyPr/>
          <a:lstStyle/>
          <a:p>
            <a:pPr algn="ctr"/>
            <a:r>
              <a:rPr lang="en-US" dirty="0">
                <a:latin typeface="+mn-lt"/>
              </a:rPr>
              <a:t>Rethinking Groundcovers</a:t>
            </a:r>
          </a:p>
        </p:txBody>
      </p:sp>
      <p:sp>
        <p:nvSpPr>
          <p:cNvPr id="3" name="Content Placeholder 2">
            <a:extLst>
              <a:ext uri="{FF2B5EF4-FFF2-40B4-BE49-F238E27FC236}">
                <a16:creationId xmlns:a16="http://schemas.microsoft.com/office/drawing/2014/main" id="{F3DF7B01-2304-4510-B99A-4714BBBEF968}"/>
              </a:ext>
            </a:extLst>
          </p:cNvPr>
          <p:cNvSpPr>
            <a:spLocks noGrp="1"/>
          </p:cNvSpPr>
          <p:nvPr>
            <p:ph idx="1"/>
          </p:nvPr>
        </p:nvSpPr>
        <p:spPr>
          <a:xfrm>
            <a:off x="375329" y="1147609"/>
            <a:ext cx="10515600" cy="4969974"/>
          </a:xfrm>
        </p:spPr>
        <p:txBody>
          <a:bodyPr>
            <a:noAutofit/>
          </a:bodyPr>
          <a:lstStyle/>
          <a:p>
            <a:pPr>
              <a:lnSpc>
                <a:spcPct val="100000"/>
              </a:lnSpc>
              <a:spcBef>
                <a:spcPts val="0"/>
              </a:spcBef>
            </a:pPr>
            <a:r>
              <a:rPr lang="en-US" sz="3200" dirty="0"/>
              <a:t>Layering groundcovers by height provides visual variety</a:t>
            </a:r>
          </a:p>
          <a:p>
            <a:pPr>
              <a:lnSpc>
                <a:spcPct val="100000"/>
              </a:lnSpc>
              <a:spcBef>
                <a:spcPts val="0"/>
              </a:spcBef>
            </a:pPr>
            <a:endParaRPr lang="en-US" sz="3200" dirty="0"/>
          </a:p>
          <a:p>
            <a:pPr>
              <a:lnSpc>
                <a:spcPct val="100000"/>
              </a:lnSpc>
              <a:spcBef>
                <a:spcPts val="0"/>
              </a:spcBef>
            </a:pPr>
            <a:r>
              <a:rPr lang="en-US" sz="3200" dirty="0"/>
              <a:t>Different bloom times over the year </a:t>
            </a:r>
          </a:p>
          <a:p>
            <a:pPr>
              <a:lnSpc>
                <a:spcPct val="100000"/>
              </a:lnSpc>
              <a:spcBef>
                <a:spcPts val="0"/>
              </a:spcBef>
            </a:pPr>
            <a:endParaRPr lang="en-US" sz="3200" dirty="0"/>
          </a:p>
          <a:p>
            <a:pPr>
              <a:lnSpc>
                <a:spcPct val="100000"/>
              </a:lnSpc>
              <a:spcBef>
                <a:spcPts val="0"/>
              </a:spcBef>
            </a:pPr>
            <a:r>
              <a:rPr lang="en-US" sz="3200" dirty="0"/>
              <a:t>Texture variety</a:t>
            </a:r>
          </a:p>
          <a:p>
            <a:pPr>
              <a:lnSpc>
                <a:spcPct val="100000"/>
              </a:lnSpc>
              <a:spcBef>
                <a:spcPts val="0"/>
              </a:spcBef>
            </a:pPr>
            <a:endParaRPr lang="en-US" sz="3200" dirty="0"/>
          </a:p>
          <a:p>
            <a:pPr>
              <a:lnSpc>
                <a:spcPct val="100000"/>
              </a:lnSpc>
              <a:spcBef>
                <a:spcPts val="0"/>
              </a:spcBef>
            </a:pPr>
            <a:r>
              <a:rPr lang="en-US" sz="3200" dirty="0"/>
              <a:t>Interplanting different plants maintains </a:t>
            </a:r>
          </a:p>
          <a:p>
            <a:pPr marL="0" indent="0">
              <a:lnSpc>
                <a:spcPct val="100000"/>
              </a:lnSpc>
              <a:spcBef>
                <a:spcPts val="0"/>
              </a:spcBef>
              <a:buNone/>
            </a:pPr>
            <a:r>
              <a:rPr lang="en-US" sz="3200" dirty="0"/>
              <a:t>   soil integrity and conditions</a:t>
            </a:r>
          </a:p>
          <a:p>
            <a:pPr>
              <a:lnSpc>
                <a:spcPct val="100000"/>
              </a:lnSpc>
              <a:spcBef>
                <a:spcPts val="0"/>
              </a:spcBef>
            </a:pPr>
            <a:endParaRPr lang="en-US" sz="3200" dirty="0"/>
          </a:p>
          <a:p>
            <a:pPr>
              <a:lnSpc>
                <a:spcPct val="100000"/>
              </a:lnSpc>
              <a:spcBef>
                <a:spcPts val="0"/>
              </a:spcBef>
            </a:pPr>
            <a:r>
              <a:rPr lang="en-US" sz="3200" dirty="0"/>
              <a:t>More ecological value to property</a:t>
            </a:r>
          </a:p>
          <a:p>
            <a:endParaRPr lang="en-US" sz="3200" dirty="0"/>
          </a:p>
        </p:txBody>
      </p:sp>
      <p:pic>
        <p:nvPicPr>
          <p:cNvPr id="4" name="Picture 3">
            <a:extLst>
              <a:ext uri="{FF2B5EF4-FFF2-40B4-BE49-F238E27FC236}">
                <a16:creationId xmlns:a16="http://schemas.microsoft.com/office/drawing/2014/main" id="{FD384C12-BF32-4E81-BFB2-2C6C552E7B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3273" y="2589378"/>
            <a:ext cx="2194560" cy="1641855"/>
          </a:xfrm>
          <a:prstGeom prst="rect">
            <a:avLst/>
          </a:prstGeom>
        </p:spPr>
      </p:pic>
      <p:pic>
        <p:nvPicPr>
          <p:cNvPr id="5" name="Picture 4">
            <a:extLst>
              <a:ext uri="{FF2B5EF4-FFF2-40B4-BE49-F238E27FC236}">
                <a16:creationId xmlns:a16="http://schemas.microsoft.com/office/drawing/2014/main" id="{38F48E4F-8649-4410-886F-A548005917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20161" y="1752576"/>
            <a:ext cx="2057400" cy="1371600"/>
          </a:xfrm>
          <a:prstGeom prst="rect">
            <a:avLst/>
          </a:prstGeom>
        </p:spPr>
      </p:pic>
      <p:pic>
        <p:nvPicPr>
          <p:cNvPr id="6" name="Picture 5">
            <a:extLst>
              <a:ext uri="{FF2B5EF4-FFF2-40B4-BE49-F238E27FC236}">
                <a16:creationId xmlns:a16="http://schemas.microsoft.com/office/drawing/2014/main" id="{A904CE6A-FA8B-4DF2-99D0-046150D989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20161" y="3269774"/>
            <a:ext cx="2196510" cy="1463040"/>
          </a:xfrm>
          <a:prstGeom prst="rect">
            <a:avLst/>
          </a:prstGeom>
        </p:spPr>
      </p:pic>
      <p:pic>
        <p:nvPicPr>
          <p:cNvPr id="7" name="Picture 6">
            <a:extLst>
              <a:ext uri="{FF2B5EF4-FFF2-40B4-BE49-F238E27FC236}">
                <a16:creationId xmlns:a16="http://schemas.microsoft.com/office/drawing/2014/main" id="{91D23A16-6836-46FB-AF0D-C7E624D1D9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72185" y="4333570"/>
            <a:ext cx="1755648" cy="2194560"/>
          </a:xfrm>
          <a:prstGeom prst="rect">
            <a:avLst/>
          </a:prstGeom>
        </p:spPr>
      </p:pic>
      <p:pic>
        <p:nvPicPr>
          <p:cNvPr id="8" name="Picture 7">
            <a:extLst>
              <a:ext uri="{FF2B5EF4-FFF2-40B4-BE49-F238E27FC236}">
                <a16:creationId xmlns:a16="http://schemas.microsoft.com/office/drawing/2014/main" id="{E684D21E-B95E-4C53-B03B-559F0BDDBCA6}"/>
              </a:ext>
            </a:extLst>
          </p:cNvPr>
          <p:cNvPicPr>
            <a:picLocks noChangeAspect="1"/>
          </p:cNvPicPr>
          <p:nvPr/>
        </p:nvPicPr>
        <p:blipFill>
          <a:blip r:embed="rId6"/>
          <a:stretch>
            <a:fillRect/>
          </a:stretch>
        </p:blipFill>
        <p:spPr>
          <a:xfrm>
            <a:off x="9665707" y="4889906"/>
            <a:ext cx="2011854" cy="1518036"/>
          </a:xfrm>
          <a:prstGeom prst="rect">
            <a:avLst/>
          </a:prstGeom>
        </p:spPr>
      </p:pic>
    </p:spTree>
    <p:extLst>
      <p:ext uri="{BB962C8B-B14F-4D97-AF65-F5344CB8AC3E}">
        <p14:creationId xmlns:p14="http://schemas.microsoft.com/office/powerpoint/2010/main" val="33452986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7A6DF-F95F-4828-8972-73D46DF9F45D}"/>
              </a:ext>
            </a:extLst>
          </p:cNvPr>
          <p:cNvSpPr>
            <a:spLocks noGrp="1"/>
          </p:cNvSpPr>
          <p:nvPr>
            <p:ph type="title"/>
          </p:nvPr>
        </p:nvSpPr>
        <p:spPr/>
        <p:txBody>
          <a:bodyPr/>
          <a:lstStyle/>
          <a:p>
            <a:pPr algn="ctr"/>
            <a:r>
              <a:rPr lang="en-US" dirty="0">
                <a:latin typeface="+mn-lt"/>
              </a:rPr>
              <a:t>Deep Shade and Dry Soil</a:t>
            </a:r>
          </a:p>
        </p:txBody>
      </p:sp>
      <p:sp>
        <p:nvSpPr>
          <p:cNvPr id="3" name="Content Placeholder 2">
            <a:extLst>
              <a:ext uri="{FF2B5EF4-FFF2-40B4-BE49-F238E27FC236}">
                <a16:creationId xmlns:a16="http://schemas.microsoft.com/office/drawing/2014/main" id="{D417BA72-DCFE-4186-AEFC-B0111034AAE4}"/>
              </a:ext>
            </a:extLst>
          </p:cNvPr>
          <p:cNvSpPr>
            <a:spLocks noGrp="1"/>
          </p:cNvSpPr>
          <p:nvPr>
            <p:ph idx="1"/>
          </p:nvPr>
        </p:nvSpPr>
        <p:spPr>
          <a:xfrm>
            <a:off x="838200" y="2133535"/>
            <a:ext cx="10515600" cy="3511485"/>
          </a:xfrm>
        </p:spPr>
        <p:txBody>
          <a:bodyPr>
            <a:normAutofit/>
          </a:bodyPr>
          <a:lstStyle/>
          <a:p>
            <a:r>
              <a:rPr lang="en-US" sz="3200" dirty="0"/>
              <a:t>Site receives less than three hours of direct sunlight or filtered sunlight.</a:t>
            </a:r>
          </a:p>
          <a:p>
            <a:pPr marL="0" indent="0">
              <a:buNone/>
            </a:pPr>
            <a:endParaRPr lang="en-US" sz="3600" dirty="0"/>
          </a:p>
          <a:p>
            <a:r>
              <a:rPr lang="en-US" sz="3200" dirty="0"/>
              <a:t>Soil where water does not remain after rain, a steep slope, or sandy soil. Plants are considered as drought tolerant</a:t>
            </a:r>
          </a:p>
        </p:txBody>
      </p:sp>
    </p:spTree>
    <p:extLst>
      <p:ext uri="{BB962C8B-B14F-4D97-AF65-F5344CB8AC3E}">
        <p14:creationId xmlns:p14="http://schemas.microsoft.com/office/powerpoint/2010/main" val="40803190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633C98-83B4-402E-B84D-C98674BE0A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4766" y="1003207"/>
            <a:ext cx="3735738" cy="2468880"/>
          </a:xfrm>
          <a:prstGeom prst="rect">
            <a:avLst/>
          </a:prstGeom>
        </p:spPr>
      </p:pic>
      <p:pic>
        <p:nvPicPr>
          <p:cNvPr id="6" name="Picture 5">
            <a:extLst>
              <a:ext uri="{FF2B5EF4-FFF2-40B4-BE49-F238E27FC236}">
                <a16:creationId xmlns:a16="http://schemas.microsoft.com/office/drawing/2014/main" id="{46449290-8A5B-4BDB-88B6-FB3E9DAAAB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21498" y="1003207"/>
            <a:ext cx="3705876" cy="2651760"/>
          </a:xfrm>
          <a:prstGeom prst="rect">
            <a:avLst/>
          </a:prstGeom>
        </p:spPr>
      </p:pic>
      <p:pic>
        <p:nvPicPr>
          <p:cNvPr id="7" name="Picture 6">
            <a:extLst>
              <a:ext uri="{FF2B5EF4-FFF2-40B4-BE49-F238E27FC236}">
                <a16:creationId xmlns:a16="http://schemas.microsoft.com/office/drawing/2014/main" id="{A0D0D93C-5281-4CD3-A32C-D484FAF3DF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06698" y="2704452"/>
            <a:ext cx="4114800" cy="2919832"/>
          </a:xfrm>
          <a:prstGeom prst="rect">
            <a:avLst/>
          </a:prstGeom>
        </p:spPr>
      </p:pic>
      <p:sp>
        <p:nvSpPr>
          <p:cNvPr id="9" name="TextBox 8">
            <a:extLst>
              <a:ext uri="{FF2B5EF4-FFF2-40B4-BE49-F238E27FC236}">
                <a16:creationId xmlns:a16="http://schemas.microsoft.com/office/drawing/2014/main" id="{FF0DAC9D-D1B6-47AE-9318-016DBA501553}"/>
              </a:ext>
            </a:extLst>
          </p:cNvPr>
          <p:cNvSpPr txBox="1"/>
          <p:nvPr/>
        </p:nvSpPr>
        <p:spPr>
          <a:xfrm>
            <a:off x="3970504" y="5818355"/>
            <a:ext cx="4935772" cy="830997"/>
          </a:xfrm>
          <a:prstGeom prst="rect">
            <a:avLst/>
          </a:prstGeom>
          <a:noFill/>
        </p:spPr>
        <p:txBody>
          <a:bodyPr wrap="square">
            <a:spAutoFit/>
          </a:bodyPr>
          <a:lstStyle/>
          <a:p>
            <a:r>
              <a:rPr lang="en-US" sz="2400" dirty="0"/>
              <a:t>White Wood Aster (</a:t>
            </a:r>
            <a:r>
              <a:rPr lang="en-US" sz="2400" i="1" dirty="0" err="1"/>
              <a:t>Eurybia</a:t>
            </a:r>
            <a:r>
              <a:rPr lang="en-US" sz="2400" i="1" dirty="0"/>
              <a:t> divaricate</a:t>
            </a:r>
            <a:r>
              <a:rPr lang="en-US" sz="2400" dirty="0"/>
              <a:t>) </a:t>
            </a:r>
          </a:p>
          <a:p>
            <a:r>
              <a:rPr lang="en-US" sz="2400" dirty="0"/>
              <a:t>(</a:t>
            </a:r>
            <a:r>
              <a:rPr lang="en-US" sz="2400" i="1" dirty="0"/>
              <a:t>Aster </a:t>
            </a:r>
            <a:r>
              <a:rPr lang="en-US" sz="2400" i="1" dirty="0" err="1"/>
              <a:t>divaricatus</a:t>
            </a:r>
            <a:r>
              <a:rPr lang="en-US" sz="2400" dirty="0"/>
              <a:t>)</a:t>
            </a:r>
          </a:p>
        </p:txBody>
      </p:sp>
      <p:sp>
        <p:nvSpPr>
          <p:cNvPr id="11" name="TextBox 10">
            <a:extLst>
              <a:ext uri="{FF2B5EF4-FFF2-40B4-BE49-F238E27FC236}">
                <a16:creationId xmlns:a16="http://schemas.microsoft.com/office/drawing/2014/main" id="{E9B22427-1ADF-4A39-8913-0C270FF6649C}"/>
              </a:ext>
            </a:extLst>
          </p:cNvPr>
          <p:cNvSpPr txBox="1"/>
          <p:nvPr/>
        </p:nvSpPr>
        <p:spPr>
          <a:xfrm>
            <a:off x="9002865" y="3821038"/>
            <a:ext cx="6094674" cy="830997"/>
          </a:xfrm>
          <a:prstGeom prst="rect">
            <a:avLst/>
          </a:prstGeom>
          <a:noFill/>
        </p:spPr>
        <p:txBody>
          <a:bodyPr wrap="square">
            <a:spAutoFit/>
          </a:bodyPr>
          <a:lstStyle/>
          <a:p>
            <a:r>
              <a:rPr lang="en-US" sz="2400" dirty="0"/>
              <a:t>Partridgeberry</a:t>
            </a:r>
          </a:p>
          <a:p>
            <a:r>
              <a:rPr lang="en-US" sz="2400" dirty="0"/>
              <a:t> (</a:t>
            </a:r>
            <a:r>
              <a:rPr lang="en-US" sz="2400" i="1" dirty="0" err="1"/>
              <a:t>Mitchella</a:t>
            </a:r>
            <a:r>
              <a:rPr lang="en-US" sz="2400" i="1" dirty="0"/>
              <a:t> </a:t>
            </a:r>
            <a:r>
              <a:rPr lang="en-US" sz="2400" i="1" dirty="0" err="1"/>
              <a:t>repens</a:t>
            </a:r>
            <a:r>
              <a:rPr lang="en-US" sz="2400" dirty="0"/>
              <a:t>)</a:t>
            </a:r>
          </a:p>
        </p:txBody>
      </p:sp>
      <p:sp>
        <p:nvSpPr>
          <p:cNvPr id="13" name="TextBox 12">
            <a:extLst>
              <a:ext uri="{FF2B5EF4-FFF2-40B4-BE49-F238E27FC236}">
                <a16:creationId xmlns:a16="http://schemas.microsoft.com/office/drawing/2014/main" id="{F0EAC2CA-B6AE-449C-A5B4-7141AEA1B1E6}"/>
              </a:ext>
            </a:extLst>
          </p:cNvPr>
          <p:cNvSpPr txBox="1"/>
          <p:nvPr/>
        </p:nvSpPr>
        <p:spPr>
          <a:xfrm>
            <a:off x="331817" y="3703250"/>
            <a:ext cx="7549762" cy="830997"/>
          </a:xfrm>
          <a:prstGeom prst="rect">
            <a:avLst/>
          </a:prstGeom>
          <a:noFill/>
        </p:spPr>
        <p:txBody>
          <a:bodyPr wrap="square">
            <a:spAutoFit/>
          </a:bodyPr>
          <a:lstStyle/>
          <a:p>
            <a:r>
              <a:rPr lang="en-US" sz="2400" dirty="0"/>
              <a:t>Allegheny Spurge</a:t>
            </a:r>
          </a:p>
          <a:p>
            <a:r>
              <a:rPr lang="en-US" sz="2400" dirty="0"/>
              <a:t> (</a:t>
            </a:r>
            <a:r>
              <a:rPr lang="en-US" sz="2400" i="1" dirty="0"/>
              <a:t>Pachysandra </a:t>
            </a:r>
            <a:r>
              <a:rPr lang="en-US" sz="2400" i="1" dirty="0" err="1"/>
              <a:t>procumbens</a:t>
            </a:r>
            <a:r>
              <a:rPr lang="en-US" sz="2400" dirty="0"/>
              <a:t>)</a:t>
            </a:r>
          </a:p>
        </p:txBody>
      </p:sp>
    </p:spTree>
    <p:extLst>
      <p:ext uri="{BB962C8B-B14F-4D97-AF65-F5344CB8AC3E}">
        <p14:creationId xmlns:p14="http://schemas.microsoft.com/office/powerpoint/2010/main" val="20666427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0E82703-300A-491C-A918-DB4253A7CA5A}"/>
              </a:ext>
            </a:extLst>
          </p:cNvPr>
          <p:cNvSpPr txBox="1"/>
          <p:nvPr/>
        </p:nvSpPr>
        <p:spPr>
          <a:xfrm>
            <a:off x="488316" y="3874779"/>
            <a:ext cx="3666656" cy="830997"/>
          </a:xfrm>
          <a:prstGeom prst="rect">
            <a:avLst/>
          </a:prstGeom>
          <a:noFill/>
        </p:spPr>
        <p:txBody>
          <a:bodyPr wrap="square">
            <a:spAutoFit/>
          </a:bodyPr>
          <a:lstStyle/>
          <a:p>
            <a:r>
              <a:rPr lang="en-US" sz="2400" dirty="0"/>
              <a:t>Green and Gold </a:t>
            </a:r>
          </a:p>
          <a:p>
            <a:r>
              <a:rPr lang="en-US" sz="2400" dirty="0"/>
              <a:t>(</a:t>
            </a:r>
            <a:r>
              <a:rPr lang="en-US" sz="2400" i="1" dirty="0" err="1"/>
              <a:t>Chrysagnum</a:t>
            </a:r>
            <a:r>
              <a:rPr lang="en-US" sz="2400" i="1" dirty="0"/>
              <a:t> </a:t>
            </a:r>
            <a:r>
              <a:rPr lang="en-US" sz="2400" i="1" dirty="0" err="1"/>
              <a:t>virginianum</a:t>
            </a:r>
            <a:r>
              <a:rPr lang="en-US" sz="2400" dirty="0"/>
              <a:t>)</a:t>
            </a:r>
          </a:p>
        </p:txBody>
      </p:sp>
      <p:pic>
        <p:nvPicPr>
          <p:cNvPr id="7" name="Picture 6">
            <a:extLst>
              <a:ext uri="{FF2B5EF4-FFF2-40B4-BE49-F238E27FC236}">
                <a16:creationId xmlns:a16="http://schemas.microsoft.com/office/drawing/2014/main" id="{030C3A5C-1B07-46AB-A47E-2401AEC313D2}"/>
              </a:ext>
            </a:extLst>
          </p:cNvPr>
          <p:cNvPicPr>
            <a:picLocks noChangeAspect="1"/>
          </p:cNvPicPr>
          <p:nvPr/>
        </p:nvPicPr>
        <p:blipFill>
          <a:blip r:embed="rId2"/>
          <a:stretch>
            <a:fillRect/>
          </a:stretch>
        </p:blipFill>
        <p:spPr>
          <a:xfrm>
            <a:off x="4659890" y="1438768"/>
            <a:ext cx="2926334" cy="2926334"/>
          </a:xfrm>
          <a:prstGeom prst="rect">
            <a:avLst/>
          </a:prstGeom>
        </p:spPr>
      </p:pic>
      <p:sp>
        <p:nvSpPr>
          <p:cNvPr id="9" name="TextBox 8">
            <a:extLst>
              <a:ext uri="{FF2B5EF4-FFF2-40B4-BE49-F238E27FC236}">
                <a16:creationId xmlns:a16="http://schemas.microsoft.com/office/drawing/2014/main" id="{5498CD26-789F-4448-B078-B2C1B79FEA27}"/>
              </a:ext>
            </a:extLst>
          </p:cNvPr>
          <p:cNvSpPr txBox="1"/>
          <p:nvPr/>
        </p:nvSpPr>
        <p:spPr>
          <a:xfrm>
            <a:off x="4051107" y="4479648"/>
            <a:ext cx="6094674" cy="830997"/>
          </a:xfrm>
          <a:prstGeom prst="rect">
            <a:avLst/>
          </a:prstGeom>
          <a:noFill/>
        </p:spPr>
        <p:txBody>
          <a:bodyPr wrap="square">
            <a:spAutoFit/>
          </a:bodyPr>
          <a:lstStyle/>
          <a:p>
            <a:r>
              <a:rPr lang="en-US" sz="2400" dirty="0"/>
              <a:t>Round-Lobed Hepatica </a:t>
            </a:r>
          </a:p>
          <a:p>
            <a:r>
              <a:rPr lang="en-US" sz="2400" dirty="0"/>
              <a:t>(Hepatica </a:t>
            </a:r>
            <a:r>
              <a:rPr lang="en-US" sz="2400" dirty="0" err="1"/>
              <a:t>nobilis</a:t>
            </a:r>
            <a:r>
              <a:rPr lang="en-US" sz="2400" dirty="0"/>
              <a:t> var. </a:t>
            </a:r>
            <a:r>
              <a:rPr lang="en-US" sz="2400" dirty="0" err="1"/>
              <a:t>obtusa</a:t>
            </a:r>
            <a:r>
              <a:rPr lang="en-US" sz="2400" dirty="0"/>
              <a:t>)</a:t>
            </a:r>
          </a:p>
        </p:txBody>
      </p:sp>
      <p:pic>
        <p:nvPicPr>
          <p:cNvPr id="11" name="Picture 10">
            <a:extLst>
              <a:ext uri="{FF2B5EF4-FFF2-40B4-BE49-F238E27FC236}">
                <a16:creationId xmlns:a16="http://schemas.microsoft.com/office/drawing/2014/main" id="{C3EA98E3-0AB6-4C94-A279-33C8C2F9FD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22976" y="2503179"/>
            <a:ext cx="4104643" cy="2743200"/>
          </a:xfrm>
          <a:prstGeom prst="rect">
            <a:avLst/>
          </a:prstGeom>
        </p:spPr>
      </p:pic>
      <p:sp>
        <p:nvSpPr>
          <p:cNvPr id="13" name="TextBox 12">
            <a:extLst>
              <a:ext uri="{FF2B5EF4-FFF2-40B4-BE49-F238E27FC236}">
                <a16:creationId xmlns:a16="http://schemas.microsoft.com/office/drawing/2014/main" id="{40736E78-F9A3-431B-9A31-80D95E863E8B}"/>
              </a:ext>
            </a:extLst>
          </p:cNvPr>
          <p:cNvSpPr txBox="1"/>
          <p:nvPr/>
        </p:nvSpPr>
        <p:spPr>
          <a:xfrm>
            <a:off x="7822976" y="5491369"/>
            <a:ext cx="6118528" cy="830997"/>
          </a:xfrm>
          <a:prstGeom prst="rect">
            <a:avLst/>
          </a:prstGeom>
          <a:noFill/>
        </p:spPr>
        <p:txBody>
          <a:bodyPr wrap="square">
            <a:spAutoFit/>
          </a:bodyPr>
          <a:lstStyle/>
          <a:p>
            <a:r>
              <a:rPr lang="en-US" sz="2400" dirty="0"/>
              <a:t>Bluestem Goldenrod </a:t>
            </a:r>
          </a:p>
          <a:p>
            <a:r>
              <a:rPr lang="en-US" sz="2400" dirty="0"/>
              <a:t>(</a:t>
            </a:r>
            <a:r>
              <a:rPr lang="en-US" sz="2400" i="1" dirty="0" err="1"/>
              <a:t>Solidago</a:t>
            </a:r>
            <a:r>
              <a:rPr lang="en-US" sz="2400" i="1" dirty="0"/>
              <a:t> </a:t>
            </a:r>
            <a:r>
              <a:rPr lang="en-US" sz="2400" i="1" dirty="0" err="1"/>
              <a:t>caesia</a:t>
            </a:r>
            <a:r>
              <a:rPr lang="en-US" sz="2400" dirty="0"/>
              <a:t>)</a:t>
            </a:r>
          </a:p>
        </p:txBody>
      </p:sp>
      <p:pic>
        <p:nvPicPr>
          <p:cNvPr id="2" name="Picture 1">
            <a:extLst>
              <a:ext uri="{FF2B5EF4-FFF2-40B4-BE49-F238E27FC236}">
                <a16:creationId xmlns:a16="http://schemas.microsoft.com/office/drawing/2014/main" id="{E47FF8F9-8ADA-449C-BACD-EAFA2205BB0C}"/>
              </a:ext>
            </a:extLst>
          </p:cNvPr>
          <p:cNvPicPr>
            <a:picLocks noChangeAspect="1"/>
          </p:cNvPicPr>
          <p:nvPr/>
        </p:nvPicPr>
        <p:blipFill>
          <a:blip r:embed="rId4"/>
          <a:stretch>
            <a:fillRect/>
          </a:stretch>
        </p:blipFill>
        <p:spPr>
          <a:xfrm>
            <a:off x="681339" y="1022858"/>
            <a:ext cx="3666656" cy="2743200"/>
          </a:xfrm>
          <a:prstGeom prst="rect">
            <a:avLst/>
          </a:prstGeom>
        </p:spPr>
      </p:pic>
    </p:spTree>
    <p:extLst>
      <p:ext uri="{BB962C8B-B14F-4D97-AF65-F5344CB8AC3E}">
        <p14:creationId xmlns:p14="http://schemas.microsoft.com/office/powerpoint/2010/main" val="23300775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C75602-436E-4CAC-871D-54551AB55EEB}"/>
              </a:ext>
            </a:extLst>
          </p:cNvPr>
          <p:cNvSpPr txBox="1"/>
          <p:nvPr/>
        </p:nvSpPr>
        <p:spPr>
          <a:xfrm>
            <a:off x="250627" y="3566895"/>
            <a:ext cx="3229691" cy="1200329"/>
          </a:xfrm>
          <a:prstGeom prst="rect">
            <a:avLst/>
          </a:prstGeom>
          <a:noFill/>
        </p:spPr>
        <p:txBody>
          <a:bodyPr wrap="square">
            <a:spAutoFit/>
          </a:bodyPr>
          <a:lstStyle/>
          <a:p>
            <a:r>
              <a:rPr lang="en-US" sz="2400" dirty="0"/>
              <a:t>Marginal Woodfern </a:t>
            </a:r>
          </a:p>
          <a:p>
            <a:r>
              <a:rPr lang="en-US" sz="2400" dirty="0"/>
              <a:t>(</a:t>
            </a:r>
            <a:r>
              <a:rPr lang="en-US" sz="2400" i="1" dirty="0"/>
              <a:t>Dryopteris </a:t>
            </a:r>
            <a:r>
              <a:rPr lang="en-US" sz="2400" i="1" dirty="0" err="1"/>
              <a:t>marginalis</a:t>
            </a:r>
            <a:r>
              <a:rPr lang="en-US" sz="2400" dirty="0"/>
              <a:t>) </a:t>
            </a:r>
            <a:br>
              <a:rPr lang="en-US" sz="2400" dirty="0"/>
            </a:br>
            <a:endParaRPr lang="en-US" sz="2400" dirty="0"/>
          </a:p>
        </p:txBody>
      </p:sp>
      <p:pic>
        <p:nvPicPr>
          <p:cNvPr id="7" name="Picture 6">
            <a:extLst>
              <a:ext uri="{FF2B5EF4-FFF2-40B4-BE49-F238E27FC236}">
                <a16:creationId xmlns:a16="http://schemas.microsoft.com/office/drawing/2014/main" id="{4C91B58C-CFBF-4380-912F-5AE1CC4737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7499" y="652424"/>
            <a:ext cx="4644632" cy="4114800"/>
          </a:xfrm>
          <a:prstGeom prst="rect">
            <a:avLst/>
          </a:prstGeom>
        </p:spPr>
      </p:pic>
      <p:sp>
        <p:nvSpPr>
          <p:cNvPr id="9" name="TextBox 8">
            <a:extLst>
              <a:ext uri="{FF2B5EF4-FFF2-40B4-BE49-F238E27FC236}">
                <a16:creationId xmlns:a16="http://schemas.microsoft.com/office/drawing/2014/main" id="{51ABB8A2-33A1-44FD-9963-CA332B60E3FC}"/>
              </a:ext>
            </a:extLst>
          </p:cNvPr>
          <p:cNvSpPr txBox="1"/>
          <p:nvPr/>
        </p:nvSpPr>
        <p:spPr>
          <a:xfrm>
            <a:off x="4727499" y="4922431"/>
            <a:ext cx="3829885" cy="830997"/>
          </a:xfrm>
          <a:prstGeom prst="rect">
            <a:avLst/>
          </a:prstGeom>
          <a:noFill/>
        </p:spPr>
        <p:txBody>
          <a:bodyPr wrap="square">
            <a:spAutoFit/>
          </a:bodyPr>
          <a:lstStyle/>
          <a:p>
            <a:r>
              <a:rPr lang="en-US" sz="2400" dirty="0"/>
              <a:t>Virginia Creeper </a:t>
            </a:r>
          </a:p>
          <a:p>
            <a:r>
              <a:rPr lang="en-US" sz="2400" dirty="0"/>
              <a:t>(</a:t>
            </a:r>
            <a:r>
              <a:rPr lang="en-US" sz="2400" i="1" dirty="0" err="1"/>
              <a:t>Parthenocissus</a:t>
            </a:r>
            <a:r>
              <a:rPr lang="en-US" sz="2400" i="1" dirty="0"/>
              <a:t> quinquefolia</a:t>
            </a:r>
            <a:r>
              <a:rPr lang="en-US" sz="2400" dirty="0"/>
              <a:t>)</a:t>
            </a:r>
          </a:p>
        </p:txBody>
      </p:sp>
      <p:sp>
        <p:nvSpPr>
          <p:cNvPr id="13" name="TextBox 12">
            <a:extLst>
              <a:ext uri="{FF2B5EF4-FFF2-40B4-BE49-F238E27FC236}">
                <a16:creationId xmlns:a16="http://schemas.microsoft.com/office/drawing/2014/main" id="{9EFE74F7-89F4-49BC-B28D-1CB4DA0B8781}"/>
              </a:ext>
            </a:extLst>
          </p:cNvPr>
          <p:cNvSpPr txBox="1"/>
          <p:nvPr/>
        </p:nvSpPr>
        <p:spPr>
          <a:xfrm>
            <a:off x="8853357" y="5039131"/>
            <a:ext cx="2871918" cy="830997"/>
          </a:xfrm>
          <a:prstGeom prst="rect">
            <a:avLst/>
          </a:prstGeom>
          <a:noFill/>
        </p:spPr>
        <p:txBody>
          <a:bodyPr wrap="square">
            <a:spAutoFit/>
          </a:bodyPr>
          <a:lstStyle/>
          <a:p>
            <a:r>
              <a:rPr lang="en-US" sz="2400" dirty="0"/>
              <a:t>Straw Lily </a:t>
            </a:r>
          </a:p>
          <a:p>
            <a:r>
              <a:rPr lang="en-US" sz="2400" dirty="0"/>
              <a:t>(</a:t>
            </a:r>
            <a:r>
              <a:rPr lang="en-US" sz="2400" i="1" dirty="0" err="1"/>
              <a:t>Uvularia</a:t>
            </a:r>
            <a:r>
              <a:rPr lang="en-US" sz="2400" i="1" dirty="0"/>
              <a:t> </a:t>
            </a:r>
            <a:r>
              <a:rPr lang="en-US" sz="2400" i="1" dirty="0" err="1"/>
              <a:t>sessilifolia</a:t>
            </a:r>
            <a:r>
              <a:rPr lang="en-US" sz="2400" dirty="0"/>
              <a:t>)</a:t>
            </a:r>
          </a:p>
        </p:txBody>
      </p:sp>
      <p:pic>
        <p:nvPicPr>
          <p:cNvPr id="2" name="Picture 1">
            <a:extLst>
              <a:ext uri="{FF2B5EF4-FFF2-40B4-BE49-F238E27FC236}">
                <a16:creationId xmlns:a16="http://schemas.microsoft.com/office/drawing/2014/main" id="{478503F2-3354-4B21-9CAA-487CC6552F70}"/>
              </a:ext>
            </a:extLst>
          </p:cNvPr>
          <p:cNvPicPr>
            <a:picLocks noChangeAspect="1"/>
          </p:cNvPicPr>
          <p:nvPr/>
        </p:nvPicPr>
        <p:blipFill>
          <a:blip r:embed="rId3"/>
          <a:stretch>
            <a:fillRect/>
          </a:stretch>
        </p:blipFill>
        <p:spPr>
          <a:xfrm>
            <a:off x="8486665" y="380517"/>
            <a:ext cx="3109229" cy="4541914"/>
          </a:xfrm>
          <a:prstGeom prst="rect">
            <a:avLst/>
          </a:prstGeom>
        </p:spPr>
      </p:pic>
      <p:pic>
        <p:nvPicPr>
          <p:cNvPr id="4" name="Picture 3">
            <a:extLst>
              <a:ext uri="{FF2B5EF4-FFF2-40B4-BE49-F238E27FC236}">
                <a16:creationId xmlns:a16="http://schemas.microsoft.com/office/drawing/2014/main" id="{108F0C72-170D-4E5C-93FF-2094DA5BF3C9}"/>
              </a:ext>
            </a:extLst>
          </p:cNvPr>
          <p:cNvPicPr>
            <a:picLocks noChangeAspect="1"/>
          </p:cNvPicPr>
          <p:nvPr/>
        </p:nvPicPr>
        <p:blipFill>
          <a:blip r:embed="rId4"/>
          <a:stretch>
            <a:fillRect/>
          </a:stretch>
        </p:blipFill>
        <p:spPr>
          <a:xfrm>
            <a:off x="250627" y="609900"/>
            <a:ext cx="4115157" cy="2743438"/>
          </a:xfrm>
          <a:prstGeom prst="rect">
            <a:avLst/>
          </a:prstGeom>
        </p:spPr>
      </p:pic>
    </p:spTree>
    <p:extLst>
      <p:ext uri="{BB962C8B-B14F-4D97-AF65-F5344CB8AC3E}">
        <p14:creationId xmlns:p14="http://schemas.microsoft.com/office/powerpoint/2010/main" val="35649463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D8F6E11-B1B6-4BD0-A5A3-3C64C044658A}"/>
              </a:ext>
            </a:extLst>
          </p:cNvPr>
          <p:cNvSpPr txBox="1"/>
          <p:nvPr/>
        </p:nvSpPr>
        <p:spPr>
          <a:xfrm>
            <a:off x="5335326" y="1440613"/>
            <a:ext cx="6484414" cy="3416320"/>
          </a:xfrm>
          <a:prstGeom prst="rect">
            <a:avLst/>
          </a:prstGeom>
          <a:noFill/>
        </p:spPr>
        <p:txBody>
          <a:bodyPr wrap="square">
            <a:spAutoFit/>
          </a:bodyPr>
          <a:lstStyle/>
          <a:p>
            <a:r>
              <a:rPr lang="en-US" sz="3600" dirty="0"/>
              <a:t>This presentation summarizes the possible native plants that </a:t>
            </a:r>
          </a:p>
          <a:p>
            <a:r>
              <a:rPr lang="en-US" sz="3600" dirty="0"/>
              <a:t>could be incorporated </a:t>
            </a:r>
          </a:p>
          <a:p>
            <a:r>
              <a:rPr lang="en-US" sz="3600" dirty="0"/>
              <a:t>in gardens in the Coastal, Piedmont, </a:t>
            </a:r>
          </a:p>
          <a:p>
            <a:r>
              <a:rPr lang="en-US" sz="3600" dirty="0"/>
              <a:t>and Mountain areas in Maryland.</a:t>
            </a:r>
          </a:p>
        </p:txBody>
      </p:sp>
      <p:pic>
        <p:nvPicPr>
          <p:cNvPr id="16" name="Picture 15">
            <a:extLst>
              <a:ext uri="{FF2B5EF4-FFF2-40B4-BE49-F238E27FC236}">
                <a16:creationId xmlns:a16="http://schemas.microsoft.com/office/drawing/2014/main" id="{41FADD0C-68C2-4ED3-9723-CD7DD89160FA}"/>
              </a:ext>
            </a:extLst>
          </p:cNvPr>
          <p:cNvPicPr>
            <a:picLocks noChangeAspect="1"/>
          </p:cNvPicPr>
          <p:nvPr/>
        </p:nvPicPr>
        <p:blipFill>
          <a:blip r:embed="rId2"/>
          <a:stretch>
            <a:fillRect/>
          </a:stretch>
        </p:blipFill>
        <p:spPr>
          <a:xfrm>
            <a:off x="407632" y="526456"/>
            <a:ext cx="4654449" cy="4937760"/>
          </a:xfrm>
          <a:prstGeom prst="rect">
            <a:avLst/>
          </a:prstGeom>
        </p:spPr>
      </p:pic>
      <p:sp>
        <p:nvSpPr>
          <p:cNvPr id="17" name="TextBox 16">
            <a:extLst>
              <a:ext uri="{FF2B5EF4-FFF2-40B4-BE49-F238E27FC236}">
                <a16:creationId xmlns:a16="http://schemas.microsoft.com/office/drawing/2014/main" id="{D9B07956-E115-46A8-A388-AE9A2D46852B}"/>
              </a:ext>
            </a:extLst>
          </p:cNvPr>
          <p:cNvSpPr txBox="1"/>
          <p:nvPr/>
        </p:nvSpPr>
        <p:spPr>
          <a:xfrm>
            <a:off x="5637475" y="2969812"/>
            <a:ext cx="914400" cy="914400"/>
          </a:xfrm>
          <a:prstGeom prst="rect">
            <a:avLst/>
          </a:prstGeom>
          <a:noFill/>
        </p:spPr>
        <p:txBody>
          <a:bodyPr wrap="square" rtlCol="0">
            <a:spAutoFit/>
          </a:bodyPr>
          <a:lstStyle/>
          <a:p>
            <a:endParaRPr lang="en-US" dirty="0"/>
          </a:p>
        </p:txBody>
      </p:sp>
      <p:sp>
        <p:nvSpPr>
          <p:cNvPr id="18" name="TextBox 17">
            <a:extLst>
              <a:ext uri="{FF2B5EF4-FFF2-40B4-BE49-F238E27FC236}">
                <a16:creationId xmlns:a16="http://schemas.microsoft.com/office/drawing/2014/main" id="{41F63D21-893D-49FD-87AF-5BBD3CAA9DB7}"/>
              </a:ext>
            </a:extLst>
          </p:cNvPr>
          <p:cNvSpPr txBox="1"/>
          <p:nvPr/>
        </p:nvSpPr>
        <p:spPr>
          <a:xfrm>
            <a:off x="5335326" y="5464216"/>
            <a:ext cx="5828306" cy="646331"/>
          </a:xfrm>
          <a:prstGeom prst="rect">
            <a:avLst/>
          </a:prstGeom>
          <a:noFill/>
        </p:spPr>
        <p:txBody>
          <a:bodyPr wrap="square" rtlCol="0">
            <a:spAutoFit/>
          </a:bodyPr>
          <a:lstStyle/>
          <a:p>
            <a:r>
              <a:rPr lang="en-US" dirty="0"/>
              <a:t>Source: USFWS Native Plants for Wildlife Habitat and Conservation Landscaping Chesapeake Bay Watershed</a:t>
            </a:r>
          </a:p>
        </p:txBody>
      </p:sp>
    </p:spTree>
    <p:extLst>
      <p:ext uri="{BB962C8B-B14F-4D97-AF65-F5344CB8AC3E}">
        <p14:creationId xmlns:p14="http://schemas.microsoft.com/office/powerpoint/2010/main" val="29586783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88849-DCFB-45CF-9D74-C7BA7F8CBD4E}"/>
              </a:ext>
            </a:extLst>
          </p:cNvPr>
          <p:cNvSpPr>
            <a:spLocks noGrp="1"/>
          </p:cNvSpPr>
          <p:nvPr>
            <p:ph type="title"/>
          </p:nvPr>
        </p:nvSpPr>
        <p:spPr>
          <a:xfrm>
            <a:off x="838200" y="365126"/>
            <a:ext cx="10515600" cy="932452"/>
          </a:xfrm>
        </p:spPr>
        <p:txBody>
          <a:bodyPr/>
          <a:lstStyle/>
          <a:p>
            <a:pPr algn="ctr"/>
            <a:r>
              <a:rPr lang="en-US" dirty="0">
                <a:latin typeface="+mn-lt"/>
              </a:rPr>
              <a:t>References</a:t>
            </a:r>
          </a:p>
        </p:txBody>
      </p:sp>
      <p:sp>
        <p:nvSpPr>
          <p:cNvPr id="3" name="Content Placeholder 2">
            <a:extLst>
              <a:ext uri="{FF2B5EF4-FFF2-40B4-BE49-F238E27FC236}">
                <a16:creationId xmlns:a16="http://schemas.microsoft.com/office/drawing/2014/main" id="{AF92271D-4666-44D5-BA7C-22E48515B346}"/>
              </a:ext>
            </a:extLst>
          </p:cNvPr>
          <p:cNvSpPr>
            <a:spLocks noGrp="1"/>
          </p:cNvSpPr>
          <p:nvPr>
            <p:ph idx="1"/>
          </p:nvPr>
        </p:nvSpPr>
        <p:spPr>
          <a:xfrm>
            <a:off x="838200" y="1297578"/>
            <a:ext cx="10515600" cy="5010858"/>
          </a:xfrm>
        </p:spPr>
        <p:txBody>
          <a:bodyPr>
            <a:normAutofit/>
          </a:bodyPr>
          <a:lstStyle/>
          <a:p>
            <a:r>
              <a:rPr lang="en-US" i="1" dirty="0"/>
              <a:t>Native Plants for Wildlife Habitat and Conservation Landscaping Chesapeake Bay Watershed</a:t>
            </a:r>
            <a:r>
              <a:rPr lang="en-US" dirty="0"/>
              <a:t> U.S. Fish &amp; Wildlife Service 2003</a:t>
            </a:r>
          </a:p>
          <a:p>
            <a:r>
              <a:rPr lang="en-US" i="1" dirty="0"/>
              <a:t>Covering Ground,</a:t>
            </a:r>
            <a:r>
              <a:rPr lang="en-US" dirty="0"/>
              <a:t> ©2007 by Barbara Ellis</a:t>
            </a:r>
          </a:p>
          <a:p>
            <a:r>
              <a:rPr lang="en-US" i="1" dirty="0"/>
              <a:t>The Living Landscape, </a:t>
            </a:r>
            <a:r>
              <a:rPr lang="en-US" dirty="0"/>
              <a:t>© 2014 by Rick Darke &amp; Doug Tallamy</a:t>
            </a:r>
          </a:p>
          <a:p>
            <a:r>
              <a:rPr lang="en-US" dirty="0">
                <a:hlinkClick r:id="rId2"/>
              </a:rPr>
              <a:t>https://mtcubacenter.org/plants</a:t>
            </a:r>
            <a:endParaRPr lang="en-US" dirty="0"/>
          </a:p>
          <a:p>
            <a:r>
              <a:rPr lang="en-US" dirty="0">
                <a:hlinkClick r:id="rId3"/>
              </a:rPr>
              <a:t>https://www.missouribotanicalgarden.org/PlantFinder/</a:t>
            </a:r>
            <a:endParaRPr lang="en-US" dirty="0"/>
          </a:p>
          <a:p>
            <a:r>
              <a:rPr lang="en-US" dirty="0">
                <a:hlinkClick r:id="rId4"/>
              </a:rPr>
              <a:t>https://plants.sc.egov.usda.gov</a:t>
            </a:r>
            <a:endParaRPr lang="en-US" dirty="0"/>
          </a:p>
          <a:p>
            <a:r>
              <a:rPr lang="en-US" dirty="0">
                <a:hlinkClick r:id="rId5"/>
              </a:rPr>
              <a:t>https://www.wildflower.org/</a:t>
            </a:r>
            <a:endParaRPr lang="en-US" dirty="0"/>
          </a:p>
          <a:p>
            <a:r>
              <a:rPr lang="en-US" dirty="0"/>
              <a:t> </a:t>
            </a:r>
            <a:r>
              <a:rPr lang="en-US" dirty="0">
                <a:hlinkClick r:id="rId6"/>
              </a:rPr>
              <a:t>https://plants.usda.gov/factsheet/pdf/fs_sone.pdf</a:t>
            </a:r>
            <a:endParaRPr lang="en-US" dirty="0"/>
          </a:p>
          <a:p>
            <a:r>
              <a:rPr lang="en-US" dirty="0"/>
              <a:t>Georgia’s Native Plants; www.GNPS.org </a:t>
            </a:r>
          </a:p>
          <a:p>
            <a:endParaRPr lang="en-US" dirty="0"/>
          </a:p>
          <a:p>
            <a:endParaRPr lang="en-US" dirty="0"/>
          </a:p>
          <a:p>
            <a:endParaRPr lang="en-US" dirty="0"/>
          </a:p>
          <a:p>
            <a:endParaRPr lang="en-US" dirty="0"/>
          </a:p>
          <a:p>
            <a:endParaRPr lang="en-US" i="1" dirty="0"/>
          </a:p>
          <a:p>
            <a:endParaRPr lang="en-US" i="1" dirty="0"/>
          </a:p>
          <a:p>
            <a:endParaRPr lang="en-US" dirty="0"/>
          </a:p>
        </p:txBody>
      </p:sp>
    </p:spTree>
    <p:extLst>
      <p:ext uri="{BB962C8B-B14F-4D97-AF65-F5344CB8AC3E}">
        <p14:creationId xmlns:p14="http://schemas.microsoft.com/office/powerpoint/2010/main" val="35972828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7C16B-F294-4E71-A991-909835EA7D53}"/>
              </a:ext>
            </a:extLst>
          </p:cNvPr>
          <p:cNvSpPr>
            <a:spLocks noGrp="1"/>
          </p:cNvSpPr>
          <p:nvPr>
            <p:ph type="title"/>
          </p:nvPr>
        </p:nvSpPr>
        <p:spPr/>
        <p:txBody>
          <a:bodyPr/>
          <a:lstStyle/>
          <a:p>
            <a:pPr algn="ctr"/>
            <a:r>
              <a:rPr lang="en-US" dirty="0">
                <a:latin typeface="+mn-lt"/>
              </a:rPr>
              <a:t>Referen</a:t>
            </a:r>
            <a:r>
              <a:rPr lang="en-US" dirty="0"/>
              <a:t>ces </a:t>
            </a:r>
            <a:r>
              <a:rPr lang="en-US" sz="2400" dirty="0"/>
              <a:t>(Cont.)</a:t>
            </a:r>
          </a:p>
        </p:txBody>
      </p:sp>
      <p:sp>
        <p:nvSpPr>
          <p:cNvPr id="3" name="Content Placeholder 2">
            <a:extLst>
              <a:ext uri="{FF2B5EF4-FFF2-40B4-BE49-F238E27FC236}">
                <a16:creationId xmlns:a16="http://schemas.microsoft.com/office/drawing/2014/main" id="{C30EF52F-6B19-4FA3-AD62-708D00B134E6}"/>
              </a:ext>
            </a:extLst>
          </p:cNvPr>
          <p:cNvSpPr>
            <a:spLocks noGrp="1"/>
          </p:cNvSpPr>
          <p:nvPr>
            <p:ph idx="1"/>
          </p:nvPr>
        </p:nvSpPr>
        <p:spPr>
          <a:xfrm>
            <a:off x="838200" y="1452401"/>
            <a:ext cx="10515600" cy="5284301"/>
          </a:xfrm>
        </p:spPr>
        <p:txBody>
          <a:bodyPr/>
          <a:lstStyle/>
          <a:p>
            <a:r>
              <a:rPr lang="en-US" dirty="0"/>
              <a:t>US Forest Service, </a:t>
            </a:r>
            <a:r>
              <a:rPr lang="en-US" dirty="0">
                <a:hlinkClick r:id="rId2"/>
              </a:rPr>
              <a:t>www.fs.fed.us</a:t>
            </a:r>
            <a:endParaRPr lang="en-US" dirty="0"/>
          </a:p>
          <a:p>
            <a:r>
              <a:rPr lang="en-US" dirty="0"/>
              <a:t>Maryland Native Plant Society </a:t>
            </a:r>
          </a:p>
          <a:p>
            <a:r>
              <a:rPr lang="en-US" dirty="0">
                <a:hlinkClick r:id="rId3"/>
              </a:rPr>
              <a:t>https://virginiawildflowers.org/</a:t>
            </a:r>
            <a:endParaRPr lang="en-US" dirty="0"/>
          </a:p>
          <a:p>
            <a:r>
              <a:rPr lang="en-US" dirty="0"/>
              <a:t>Wikipedia</a:t>
            </a:r>
          </a:p>
          <a:p>
            <a:r>
              <a:rPr lang="en-US" i="1" dirty="0"/>
              <a:t>Chesapeake Gardening and Landscaping</a:t>
            </a:r>
            <a:r>
              <a:rPr lang="en-US" dirty="0"/>
              <a:t> © 2015 by Barbara Ellis</a:t>
            </a:r>
          </a:p>
          <a:p>
            <a:r>
              <a:rPr lang="en-US" dirty="0"/>
              <a:t>USDA.gov</a:t>
            </a:r>
          </a:p>
          <a:p>
            <a:r>
              <a:rPr lang="en-US" dirty="0" err="1"/>
              <a:t>Permiculture</a:t>
            </a:r>
            <a:endParaRPr lang="en-US" dirty="0"/>
          </a:p>
          <a:p>
            <a:r>
              <a:rPr lang="en-US" dirty="0"/>
              <a:t>Ontario Ferns</a:t>
            </a:r>
          </a:p>
          <a:p>
            <a:r>
              <a:rPr lang="en-US" dirty="0">
                <a:hlinkClick r:id="rId4"/>
              </a:rPr>
              <a:t>https://plants.ces/ncsu.edu/plants</a:t>
            </a:r>
            <a:endParaRPr lang="en-US" dirty="0"/>
          </a:p>
          <a:p>
            <a:r>
              <a:rPr lang="en-US" dirty="0"/>
              <a:t>https://creativecommons.org</a:t>
            </a:r>
          </a:p>
          <a:p>
            <a:endParaRPr lang="en-US" dirty="0"/>
          </a:p>
          <a:p>
            <a:endParaRPr lang="en-US" dirty="0"/>
          </a:p>
        </p:txBody>
      </p:sp>
    </p:spTree>
    <p:extLst>
      <p:ext uri="{BB962C8B-B14F-4D97-AF65-F5344CB8AC3E}">
        <p14:creationId xmlns:p14="http://schemas.microsoft.com/office/powerpoint/2010/main" val="14132790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9DCD7B-8C36-441E-9826-C4A429687E2A}"/>
              </a:ext>
            </a:extLst>
          </p:cNvPr>
          <p:cNvPicPr>
            <a:picLocks noChangeAspect="1"/>
          </p:cNvPicPr>
          <p:nvPr/>
        </p:nvPicPr>
        <p:blipFill>
          <a:blip r:embed="rId2"/>
          <a:stretch>
            <a:fillRect/>
          </a:stretch>
        </p:blipFill>
        <p:spPr>
          <a:xfrm>
            <a:off x="3047736" y="1712827"/>
            <a:ext cx="6096528" cy="3432345"/>
          </a:xfrm>
          <a:prstGeom prst="rect">
            <a:avLst/>
          </a:prstGeom>
        </p:spPr>
      </p:pic>
      <p:pic>
        <p:nvPicPr>
          <p:cNvPr id="3" name="Picture 2">
            <a:extLst>
              <a:ext uri="{FF2B5EF4-FFF2-40B4-BE49-F238E27FC236}">
                <a16:creationId xmlns:a16="http://schemas.microsoft.com/office/drawing/2014/main" id="{70DB62A5-597F-4D62-B4CB-C01CF7425366}"/>
              </a:ext>
            </a:extLst>
          </p:cNvPr>
          <p:cNvPicPr>
            <a:picLocks noChangeAspect="1"/>
          </p:cNvPicPr>
          <p:nvPr/>
        </p:nvPicPr>
        <p:blipFill>
          <a:blip r:embed="rId2"/>
          <a:stretch>
            <a:fillRect/>
          </a:stretch>
        </p:blipFill>
        <p:spPr>
          <a:xfrm>
            <a:off x="898695" y="502919"/>
            <a:ext cx="10394610" cy="5852160"/>
          </a:xfrm>
          <a:prstGeom prst="rect">
            <a:avLst/>
          </a:prstGeom>
        </p:spPr>
      </p:pic>
      <p:sp>
        <p:nvSpPr>
          <p:cNvPr id="4" name="TextBox 3">
            <a:extLst>
              <a:ext uri="{FF2B5EF4-FFF2-40B4-BE49-F238E27FC236}">
                <a16:creationId xmlns:a16="http://schemas.microsoft.com/office/drawing/2014/main" id="{3D811EB9-D3CB-42EE-A1CD-2E1A6F76AF78}"/>
              </a:ext>
            </a:extLst>
          </p:cNvPr>
          <p:cNvSpPr txBox="1"/>
          <p:nvPr/>
        </p:nvSpPr>
        <p:spPr>
          <a:xfrm>
            <a:off x="4383463" y="4157221"/>
            <a:ext cx="4449451"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Anne Arundel</a:t>
            </a:r>
            <a:r>
              <a:rPr lang="en-US" sz="3200" dirty="0"/>
              <a:t> </a:t>
            </a:r>
          </a:p>
        </p:txBody>
      </p:sp>
    </p:spTree>
    <p:extLst>
      <p:ext uri="{BB962C8B-B14F-4D97-AF65-F5344CB8AC3E}">
        <p14:creationId xmlns:p14="http://schemas.microsoft.com/office/powerpoint/2010/main" val="113778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9CE84-9D0D-4988-A97E-8E555ABC2F3F}"/>
              </a:ext>
            </a:extLst>
          </p:cNvPr>
          <p:cNvSpPr>
            <a:spLocks noGrp="1"/>
          </p:cNvSpPr>
          <p:nvPr>
            <p:ph type="title"/>
          </p:nvPr>
        </p:nvSpPr>
        <p:spPr/>
        <p:txBody>
          <a:bodyPr/>
          <a:lstStyle/>
          <a:p>
            <a:pPr algn="ctr"/>
            <a:r>
              <a:rPr lang="en-US" dirty="0">
                <a:latin typeface="+mn-lt"/>
              </a:rPr>
              <a:t>Why use a native ground cover?</a:t>
            </a:r>
          </a:p>
        </p:txBody>
      </p:sp>
      <p:sp>
        <p:nvSpPr>
          <p:cNvPr id="3" name="Content Placeholder 2">
            <a:extLst>
              <a:ext uri="{FF2B5EF4-FFF2-40B4-BE49-F238E27FC236}">
                <a16:creationId xmlns:a16="http://schemas.microsoft.com/office/drawing/2014/main" id="{61EBA30A-A799-4C70-A240-884DF18AF250}"/>
              </a:ext>
            </a:extLst>
          </p:cNvPr>
          <p:cNvSpPr>
            <a:spLocks noGrp="1"/>
          </p:cNvSpPr>
          <p:nvPr>
            <p:ph idx="1"/>
          </p:nvPr>
        </p:nvSpPr>
        <p:spPr/>
        <p:txBody>
          <a:bodyPr/>
          <a:lstStyle/>
          <a:p>
            <a:r>
              <a:rPr lang="en-US" sz="3200" dirty="0"/>
              <a:t>Evolved with other biota (regional animal and plant life)</a:t>
            </a:r>
          </a:p>
          <a:p>
            <a:r>
              <a:rPr lang="en-US" sz="3200" dirty="0"/>
              <a:t>Adapted to local soil and climate</a:t>
            </a:r>
          </a:p>
          <a:p>
            <a:r>
              <a:rPr lang="en-US" sz="3200" dirty="0"/>
              <a:t>Require less water and fertilizer</a:t>
            </a:r>
          </a:p>
          <a:p>
            <a:r>
              <a:rPr lang="en-US" sz="3200" dirty="0"/>
              <a:t>Resistant to insects and disease – no pesticides</a:t>
            </a:r>
          </a:p>
          <a:p>
            <a:r>
              <a:rPr lang="en-US" sz="3200" dirty="0"/>
              <a:t>Native wildlife use for food, shelter, and rearing young</a:t>
            </a:r>
          </a:p>
          <a:p>
            <a:r>
              <a:rPr lang="en-US" sz="3200" dirty="0"/>
              <a:t>Help balance the native ecosystem</a:t>
            </a:r>
          </a:p>
          <a:p>
            <a:endParaRPr lang="en-US" dirty="0"/>
          </a:p>
          <a:p>
            <a:endParaRPr lang="en-US" dirty="0"/>
          </a:p>
        </p:txBody>
      </p:sp>
      <p:sp>
        <p:nvSpPr>
          <p:cNvPr id="4" name="TextBox 3">
            <a:extLst>
              <a:ext uri="{FF2B5EF4-FFF2-40B4-BE49-F238E27FC236}">
                <a16:creationId xmlns:a16="http://schemas.microsoft.com/office/drawing/2014/main" id="{868B4EC2-C1E9-4890-BDEF-4DCFE2F7863C}"/>
              </a:ext>
            </a:extLst>
          </p:cNvPr>
          <p:cNvSpPr txBox="1"/>
          <p:nvPr/>
        </p:nvSpPr>
        <p:spPr>
          <a:xfrm>
            <a:off x="1113183" y="5677231"/>
            <a:ext cx="9287123" cy="276999"/>
          </a:xfrm>
          <a:prstGeom prst="rect">
            <a:avLst/>
          </a:prstGeom>
          <a:noFill/>
        </p:spPr>
        <p:txBody>
          <a:bodyPr wrap="square" rtlCol="0">
            <a:spAutoFit/>
          </a:bodyPr>
          <a:lstStyle/>
          <a:p>
            <a:r>
              <a:rPr lang="en-US" sz="1200" dirty="0"/>
              <a:t>Source: “USFWS Native Plants for Wildlife Habitat and Conservation Landscaping Chesapeake Bay Watershed” pg. 4</a:t>
            </a:r>
          </a:p>
        </p:txBody>
      </p:sp>
    </p:spTree>
    <p:extLst>
      <p:ext uri="{BB962C8B-B14F-4D97-AF65-F5344CB8AC3E}">
        <p14:creationId xmlns:p14="http://schemas.microsoft.com/office/powerpoint/2010/main" val="351652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644D3-8AFE-461D-A062-A249DBC54EA5}"/>
              </a:ext>
            </a:extLst>
          </p:cNvPr>
          <p:cNvSpPr>
            <a:spLocks noGrp="1"/>
          </p:cNvSpPr>
          <p:nvPr>
            <p:ph type="title"/>
          </p:nvPr>
        </p:nvSpPr>
        <p:spPr/>
        <p:txBody>
          <a:bodyPr/>
          <a:lstStyle/>
          <a:p>
            <a:pPr algn="ctr"/>
            <a:r>
              <a:rPr lang="en-US" dirty="0">
                <a:latin typeface="+mn-lt"/>
              </a:rPr>
              <a:t>Locations</a:t>
            </a:r>
          </a:p>
        </p:txBody>
      </p:sp>
      <p:sp>
        <p:nvSpPr>
          <p:cNvPr id="3" name="Content Placeholder 2">
            <a:extLst>
              <a:ext uri="{FF2B5EF4-FFF2-40B4-BE49-F238E27FC236}">
                <a16:creationId xmlns:a16="http://schemas.microsoft.com/office/drawing/2014/main" id="{8B46390D-470F-4570-8B70-548365D64797}"/>
              </a:ext>
            </a:extLst>
          </p:cNvPr>
          <p:cNvSpPr>
            <a:spLocks noGrp="1"/>
          </p:cNvSpPr>
          <p:nvPr>
            <p:ph idx="1"/>
          </p:nvPr>
        </p:nvSpPr>
        <p:spPr>
          <a:xfrm>
            <a:off x="838200" y="1825625"/>
            <a:ext cx="10515600" cy="3922032"/>
          </a:xfrm>
        </p:spPr>
        <p:txBody>
          <a:bodyPr>
            <a:noAutofit/>
          </a:bodyPr>
          <a:lstStyle/>
          <a:p>
            <a:r>
              <a:rPr lang="en-US" sz="3200" dirty="0"/>
              <a:t>Full sun – Site receives six (6) hours of direct sunlight</a:t>
            </a:r>
          </a:p>
          <a:p>
            <a:endParaRPr lang="en-US" sz="3200" dirty="0"/>
          </a:p>
          <a:p>
            <a:r>
              <a:rPr lang="en-US" sz="3200" dirty="0"/>
              <a:t>Part shade – Site receives three (3) – six (6) hours of direct sunlight</a:t>
            </a:r>
          </a:p>
          <a:p>
            <a:endParaRPr lang="en-US" sz="3200" dirty="0"/>
          </a:p>
          <a:p>
            <a:r>
              <a:rPr lang="en-US" sz="3200" dirty="0"/>
              <a:t>Full shade – Site receives less that three (3) hours of direct sunlight or filtered sunlight </a:t>
            </a:r>
          </a:p>
        </p:txBody>
      </p:sp>
      <p:sp>
        <p:nvSpPr>
          <p:cNvPr id="11" name="TextBox 10">
            <a:extLst>
              <a:ext uri="{FF2B5EF4-FFF2-40B4-BE49-F238E27FC236}">
                <a16:creationId xmlns:a16="http://schemas.microsoft.com/office/drawing/2014/main" id="{278B1D60-BD47-4F26-8FD2-6088F5269E4F}"/>
              </a:ext>
            </a:extLst>
          </p:cNvPr>
          <p:cNvSpPr txBox="1"/>
          <p:nvPr/>
        </p:nvSpPr>
        <p:spPr>
          <a:xfrm>
            <a:off x="1192696" y="5939624"/>
            <a:ext cx="7211832" cy="276999"/>
          </a:xfrm>
          <a:prstGeom prst="rect">
            <a:avLst/>
          </a:prstGeom>
          <a:noFill/>
        </p:spPr>
        <p:txBody>
          <a:bodyPr wrap="square" rtlCol="0">
            <a:spAutoFit/>
          </a:bodyPr>
          <a:lstStyle/>
          <a:p>
            <a:r>
              <a:rPr lang="en-US" sz="1200" dirty="0"/>
              <a:t>Source: USFWS pg. 8</a:t>
            </a:r>
          </a:p>
        </p:txBody>
      </p:sp>
    </p:spTree>
    <p:extLst>
      <p:ext uri="{BB962C8B-B14F-4D97-AF65-F5344CB8AC3E}">
        <p14:creationId xmlns:p14="http://schemas.microsoft.com/office/powerpoint/2010/main" val="3154842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46CA1-743C-4143-9795-6D8DFF439BB3}"/>
              </a:ext>
            </a:extLst>
          </p:cNvPr>
          <p:cNvSpPr>
            <a:spLocks noGrp="1"/>
          </p:cNvSpPr>
          <p:nvPr>
            <p:ph type="title"/>
          </p:nvPr>
        </p:nvSpPr>
        <p:spPr/>
        <p:txBody>
          <a:bodyPr/>
          <a:lstStyle/>
          <a:p>
            <a:pPr algn="ctr"/>
            <a:r>
              <a:rPr lang="en-US" dirty="0">
                <a:latin typeface="+mn-lt"/>
              </a:rPr>
              <a:t>Soil Conditions</a:t>
            </a:r>
          </a:p>
        </p:txBody>
      </p:sp>
      <p:sp>
        <p:nvSpPr>
          <p:cNvPr id="6" name="Content Placeholder 5">
            <a:extLst>
              <a:ext uri="{FF2B5EF4-FFF2-40B4-BE49-F238E27FC236}">
                <a16:creationId xmlns:a16="http://schemas.microsoft.com/office/drawing/2014/main" id="{21B70992-B037-4C84-BE73-C8E680CDCBD5}"/>
              </a:ext>
            </a:extLst>
          </p:cNvPr>
          <p:cNvSpPr>
            <a:spLocks noGrp="1"/>
          </p:cNvSpPr>
          <p:nvPr>
            <p:ph idx="1"/>
          </p:nvPr>
        </p:nvSpPr>
        <p:spPr/>
        <p:txBody>
          <a:bodyPr>
            <a:normAutofit/>
          </a:bodyPr>
          <a:lstStyle/>
          <a:p>
            <a:r>
              <a:rPr lang="en-US" sz="3200" dirty="0"/>
              <a:t>Dry – Areas where water does not remain after a rain (i.e. full sun, slope, sandy soil, windy location</a:t>
            </a:r>
          </a:p>
          <a:p>
            <a:pPr marL="0" indent="0">
              <a:buNone/>
            </a:pPr>
            <a:endParaRPr lang="en-US" sz="3200" dirty="0"/>
          </a:p>
          <a:p>
            <a:r>
              <a:rPr lang="en-US" sz="3200" dirty="0"/>
              <a:t>Moist – area where soil is damp and occasionally saturated</a:t>
            </a:r>
          </a:p>
          <a:p>
            <a:pPr marL="0" indent="0">
              <a:buNone/>
            </a:pPr>
            <a:endParaRPr lang="en-US" sz="3200" dirty="0"/>
          </a:p>
          <a:p>
            <a:r>
              <a:rPr lang="en-US" sz="3200" dirty="0"/>
              <a:t>Wet – area is saturated for most of the growing season except during droughts</a:t>
            </a:r>
          </a:p>
        </p:txBody>
      </p:sp>
      <p:sp>
        <p:nvSpPr>
          <p:cNvPr id="5" name="Rectangle 4">
            <a:extLst>
              <a:ext uri="{FF2B5EF4-FFF2-40B4-BE49-F238E27FC236}">
                <a16:creationId xmlns:a16="http://schemas.microsoft.com/office/drawing/2014/main" id="{610F4532-2205-412E-9EEB-3AFB815E62F0}"/>
              </a:ext>
            </a:extLst>
          </p:cNvPr>
          <p:cNvSpPr/>
          <p:nvPr/>
        </p:nvSpPr>
        <p:spPr>
          <a:xfrm>
            <a:off x="5321589" y="3244334"/>
            <a:ext cx="237566" cy="369332"/>
          </a:xfrm>
          <a:prstGeom prst="rect">
            <a:avLst/>
          </a:prstGeom>
        </p:spPr>
        <p:txBody>
          <a:bodyPr wrap="none">
            <a:spAutoFit/>
          </a:bodyPr>
          <a:lstStyle/>
          <a:p>
            <a:r>
              <a:rPr lang="en-US" dirty="0"/>
              <a:t> </a:t>
            </a:r>
          </a:p>
        </p:txBody>
      </p:sp>
      <p:sp>
        <p:nvSpPr>
          <p:cNvPr id="3" name="TextBox 2">
            <a:extLst>
              <a:ext uri="{FF2B5EF4-FFF2-40B4-BE49-F238E27FC236}">
                <a16:creationId xmlns:a16="http://schemas.microsoft.com/office/drawing/2014/main" id="{D75A121F-A3DF-47BD-BC97-4D8C639E5380}"/>
              </a:ext>
            </a:extLst>
          </p:cNvPr>
          <p:cNvSpPr txBox="1"/>
          <p:nvPr/>
        </p:nvSpPr>
        <p:spPr>
          <a:xfrm>
            <a:off x="1009816" y="5807631"/>
            <a:ext cx="7068710" cy="230832"/>
          </a:xfrm>
          <a:prstGeom prst="rect">
            <a:avLst/>
          </a:prstGeom>
          <a:noFill/>
        </p:spPr>
        <p:txBody>
          <a:bodyPr wrap="square" rtlCol="0">
            <a:spAutoFit/>
          </a:bodyPr>
          <a:lstStyle/>
          <a:p>
            <a:r>
              <a:rPr lang="en-US" sz="900" dirty="0"/>
              <a:t>Source: USFWS pg. 8</a:t>
            </a:r>
          </a:p>
        </p:txBody>
      </p:sp>
    </p:spTree>
    <p:extLst>
      <p:ext uri="{BB962C8B-B14F-4D97-AF65-F5344CB8AC3E}">
        <p14:creationId xmlns:p14="http://schemas.microsoft.com/office/powerpoint/2010/main" val="7671437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2797</TotalTime>
  <Words>4768</Words>
  <Application>Microsoft Office PowerPoint</Application>
  <PresentationFormat>Widescreen</PresentationFormat>
  <Paragraphs>678</Paragraphs>
  <Slides>67</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67</vt:i4>
      </vt:variant>
    </vt:vector>
  </HeadingPairs>
  <TitlesOfParts>
    <vt:vector size="71" baseType="lpstr">
      <vt:lpstr>Arial</vt:lpstr>
      <vt:lpstr>Calibri</vt:lpstr>
      <vt:lpstr>Calibri Light</vt:lpstr>
      <vt:lpstr>Office Theme</vt:lpstr>
      <vt:lpstr>Native Shade Ground Covers</vt:lpstr>
      <vt:lpstr>PowerPoint Presentation</vt:lpstr>
      <vt:lpstr>What you will learn from this presentation:</vt:lpstr>
      <vt:lpstr>By the end of this presentation you should be able to:</vt:lpstr>
      <vt:lpstr>Why use a ground cover?</vt:lpstr>
      <vt:lpstr>Rethinking Groundcovers</vt:lpstr>
      <vt:lpstr>Why use a native ground cover?</vt:lpstr>
      <vt:lpstr>Locations</vt:lpstr>
      <vt:lpstr>Soil Conditions</vt:lpstr>
      <vt:lpstr>Part Shade with Wet Soil</vt:lpstr>
      <vt:lpstr>Virginia Creeper (Parthenocissus quinquefolia) </vt:lpstr>
      <vt:lpstr>Selected Ferns for Wet Shade</vt:lpstr>
      <vt:lpstr>PowerPoint Presentation</vt:lpstr>
      <vt:lpstr>PowerPoint Presentation</vt:lpstr>
      <vt:lpstr>American Dog Violet (Viola conspersa)</vt:lpstr>
      <vt:lpstr>PowerPoint Presentation</vt:lpstr>
      <vt:lpstr>PowerPoint Presentation</vt:lpstr>
      <vt:lpstr>PowerPoint Presentation</vt:lpstr>
      <vt:lpstr>PowerPoint Presentation</vt:lpstr>
      <vt:lpstr>PowerPoint Presentation</vt:lpstr>
      <vt:lpstr>Dwarf Crested Iris (Iris cristata)</vt:lpstr>
      <vt:lpstr>Striped Wintergreen, Striped Prince’s Pine (Chimaphilia maculata)</vt:lpstr>
      <vt:lpstr>Woodland Phlox (Phlox divaricata)</vt:lpstr>
      <vt:lpstr>Foamflower (Tiarella cordifolia)</vt:lpstr>
      <vt:lpstr>Wild Stonecrop (Sedum ternatum) </vt:lpstr>
      <vt:lpstr>PowerPoint Presentation</vt:lpstr>
      <vt:lpstr>Pennsylvania Sedge (Carex pennsylvanica)</vt:lpstr>
      <vt:lpstr>Christmas Fern (Polystichum acrostichoides)</vt:lpstr>
      <vt:lpstr>Spiderwort (Tradescantia virginiana)</vt:lpstr>
      <vt:lpstr>Partridgeberry (Mitchella repens)</vt:lpstr>
      <vt:lpstr>Wild Geranium (Geranium maculatum)</vt:lpstr>
      <vt:lpstr> Allegheny spurge (Pachysandra procumbens) </vt:lpstr>
      <vt:lpstr>PowerPoint Presentation</vt:lpstr>
      <vt:lpstr>Marginal Woodfern (Dryopteris marginalis)   </vt:lpstr>
      <vt:lpstr>Blue Sedge (Carex glaucodea)</vt:lpstr>
      <vt:lpstr>PowerPoint Presentation</vt:lpstr>
      <vt:lpstr>PowerPoint Presentation</vt:lpstr>
      <vt:lpstr>Golden Ragwort (Packera aurea) (Senecio aureus)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Plants for Wet Deep Shade</vt:lpstr>
      <vt:lpstr>PowerPoint Presentation</vt:lpstr>
      <vt:lpstr>PowerPoint Presentation</vt:lpstr>
      <vt:lpstr>PowerPoint Presentation</vt:lpstr>
      <vt:lpstr>PowerPoint Presentation</vt:lpstr>
      <vt:lpstr>Rattlesnake Fern (Botrypus virginianus)</vt:lpstr>
      <vt:lpstr>PowerPoint Presentation</vt:lpstr>
      <vt:lpstr>Bloodroot (Sanguinaria canadensis)</vt:lpstr>
      <vt:lpstr>PowerPoint Presentation</vt:lpstr>
      <vt:lpstr>PowerPoint Presentation</vt:lpstr>
      <vt:lpstr>Deep Shade and Dry Soil</vt:lpstr>
      <vt:lpstr>PowerPoint Presentation</vt:lpstr>
      <vt:lpstr>PowerPoint Presentation</vt:lpstr>
      <vt:lpstr>PowerPoint Presentation</vt:lpstr>
      <vt:lpstr>PowerPoint Presentation</vt:lpstr>
      <vt:lpstr>References</vt:lpstr>
      <vt:lpstr>References (Cont.)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Native Shade Ground Covers</dc:title>
  <dc:creator>william klocko</dc:creator>
  <cp:lastModifiedBy>Christie K. Germuth</cp:lastModifiedBy>
  <cp:revision>338</cp:revision>
  <dcterms:created xsi:type="dcterms:W3CDTF">2020-06-05T01:02:21Z</dcterms:created>
  <dcterms:modified xsi:type="dcterms:W3CDTF">2022-06-22T16:43:28Z</dcterms:modified>
</cp:coreProperties>
</file>