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313" r:id="rId3"/>
    <p:sldId id="308" r:id="rId4"/>
    <p:sldId id="309" r:id="rId5"/>
    <p:sldId id="259" r:id="rId6"/>
    <p:sldId id="304" r:id="rId7"/>
    <p:sldId id="257" r:id="rId8"/>
    <p:sldId id="280" r:id="rId9"/>
    <p:sldId id="261" r:id="rId10"/>
    <p:sldId id="285" r:id="rId11"/>
    <p:sldId id="302" r:id="rId12"/>
    <p:sldId id="297" r:id="rId13"/>
    <p:sldId id="298" r:id="rId14"/>
    <p:sldId id="299" r:id="rId15"/>
    <p:sldId id="300" r:id="rId16"/>
    <p:sldId id="301" r:id="rId17"/>
    <p:sldId id="262" r:id="rId18"/>
    <p:sldId id="292" r:id="rId19"/>
    <p:sldId id="306" r:id="rId20"/>
    <p:sldId id="287" r:id="rId21"/>
    <p:sldId id="294" r:id="rId22"/>
    <p:sldId id="263" r:id="rId23"/>
    <p:sldId id="291" r:id="rId24"/>
    <p:sldId id="303" r:id="rId25"/>
    <p:sldId id="286" r:id="rId26"/>
    <p:sldId id="295" r:id="rId27"/>
    <p:sldId id="264" r:id="rId28"/>
    <p:sldId id="265" r:id="rId29"/>
    <p:sldId id="266" r:id="rId30"/>
    <p:sldId id="274" r:id="rId31"/>
    <p:sldId id="267" r:id="rId32"/>
    <p:sldId id="268" r:id="rId33"/>
    <p:sldId id="269" r:id="rId34"/>
    <p:sldId id="270" r:id="rId35"/>
    <p:sldId id="281" r:id="rId36"/>
    <p:sldId id="272" r:id="rId37"/>
    <p:sldId id="273" r:id="rId38"/>
    <p:sldId id="293" r:id="rId39"/>
    <p:sldId id="296" r:id="rId40"/>
    <p:sldId id="305" r:id="rId41"/>
    <p:sldId id="282" r:id="rId42"/>
    <p:sldId id="283" r:id="rId43"/>
    <p:sldId id="310" r:id="rId44"/>
    <p:sldId id="311" r:id="rId45"/>
    <p:sldId id="312" r:id="rId46"/>
    <p:sldId id="31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klocko" initials="wk" lastIdx="1" clrIdx="0">
    <p:extLst>
      <p:ext uri="{19B8F6BF-5375-455C-9EA6-DF929625EA0E}">
        <p15:presenceInfo xmlns:p15="http://schemas.microsoft.com/office/powerpoint/2012/main" userId="04b3f65cb972be1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96" autoAdjust="0"/>
    <p:restoredTop sz="94612" autoAdjust="0"/>
  </p:normalViewPr>
  <p:slideViewPr>
    <p:cSldViewPr snapToGrid="0">
      <p:cViewPr varScale="1">
        <p:scale>
          <a:sx n="103" d="100"/>
          <a:sy n="103" d="100"/>
        </p:scale>
        <p:origin x="138"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10E3AA-72D8-4DAA-A6A5-5FA697E48BD6}" type="datetimeFigureOut">
              <a:rPr lang="en-US" smtClean="0"/>
              <a:t>4/18/2022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F1B3EE-7D87-4F77-AE1C-BDB1AABAB6F0}" type="slidenum">
              <a:rPr lang="en-US" smtClean="0"/>
              <a:t>‹#›</a:t>
            </a:fld>
            <a:endParaRPr lang="en-US"/>
          </a:p>
        </p:txBody>
      </p:sp>
    </p:spTree>
    <p:extLst>
      <p:ext uri="{BB962C8B-B14F-4D97-AF65-F5344CB8AC3E}">
        <p14:creationId xmlns:p14="http://schemas.microsoft.com/office/powerpoint/2010/main" val="225334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Monarchs overwinter in the fir forests of Mexico. Beginning in March they begin to leave Mexico, mate  fly north to lay eggs, then die. Those eggs hatch and the cycle repeats itself with each subsequent generation flying further north. The forth generation does not lay any eggs, but goes into a reproductive pause and flies to Mexico for the winter. </a:t>
            </a:r>
          </a:p>
        </p:txBody>
      </p:sp>
      <p:sp>
        <p:nvSpPr>
          <p:cNvPr id="4" name="Slide Number Placeholder 3"/>
          <p:cNvSpPr>
            <a:spLocks noGrp="1"/>
          </p:cNvSpPr>
          <p:nvPr>
            <p:ph type="sldNum" sz="quarter" idx="5"/>
          </p:nvPr>
        </p:nvSpPr>
        <p:spPr/>
        <p:txBody>
          <a:bodyPr/>
          <a:lstStyle/>
          <a:p>
            <a:fld id="{85F1B3EE-7D87-4F77-AE1C-BDB1AABAB6F0}" type="slidenum">
              <a:rPr lang="en-US" smtClean="0"/>
              <a:t>5</a:t>
            </a:fld>
            <a:endParaRPr lang="en-US"/>
          </a:p>
        </p:txBody>
      </p:sp>
    </p:spTree>
    <p:extLst>
      <p:ext uri="{BB962C8B-B14F-4D97-AF65-F5344CB8AC3E}">
        <p14:creationId xmlns:p14="http://schemas.microsoft.com/office/powerpoint/2010/main" val="2852201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Ralph Waldo Emerson said that “ A weed is a plant whose virtues have not yet been discovered.”  Specific host plants are needed for specific butterflies or moths to lay eggs. Butterfly caterpillars are the major protein source for baby birds. No food – no baby birds. The common milkweed can grow to be quite tall and will spread over an area. The flowers are very fragrant. The milkweed plant contains toxins that when eaten by the monarch, are concentrated in the caterpillar thus making the butterflies toxic to birds. </a:t>
            </a:r>
          </a:p>
        </p:txBody>
      </p:sp>
      <p:sp>
        <p:nvSpPr>
          <p:cNvPr id="4" name="Slide Number Placeholder 3"/>
          <p:cNvSpPr>
            <a:spLocks noGrp="1"/>
          </p:cNvSpPr>
          <p:nvPr>
            <p:ph type="sldNum" sz="quarter" idx="5"/>
          </p:nvPr>
        </p:nvSpPr>
        <p:spPr/>
        <p:txBody>
          <a:bodyPr/>
          <a:lstStyle/>
          <a:p>
            <a:fld id="{85F1B3EE-7D87-4F77-AE1C-BDB1AABAB6F0}" type="slidenum">
              <a:rPr lang="en-US" smtClean="0"/>
              <a:t>22</a:t>
            </a:fld>
            <a:endParaRPr lang="en-US"/>
          </a:p>
        </p:txBody>
      </p:sp>
    </p:spTree>
    <p:extLst>
      <p:ext uri="{BB962C8B-B14F-4D97-AF65-F5344CB8AC3E}">
        <p14:creationId xmlns:p14="http://schemas.microsoft.com/office/powerpoint/2010/main" val="669510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World War II children east of the Mississippi River collected milkweed pods for harvesting the floss for use in making life preservers for airmen and sailors, as the Japanese controlled the Dutch East Indies, the source of kapok.</a:t>
            </a:r>
          </a:p>
        </p:txBody>
      </p:sp>
      <p:sp>
        <p:nvSpPr>
          <p:cNvPr id="4" name="Slide Number Placeholder 3"/>
          <p:cNvSpPr>
            <a:spLocks noGrp="1"/>
          </p:cNvSpPr>
          <p:nvPr>
            <p:ph type="sldNum" sz="quarter" idx="5"/>
          </p:nvPr>
        </p:nvSpPr>
        <p:spPr/>
        <p:txBody>
          <a:bodyPr/>
          <a:lstStyle/>
          <a:p>
            <a:fld id="{85F1B3EE-7D87-4F77-AE1C-BDB1AABAB6F0}" type="slidenum">
              <a:rPr lang="en-US" smtClean="0"/>
              <a:t>25</a:t>
            </a:fld>
            <a:endParaRPr lang="en-US"/>
          </a:p>
        </p:txBody>
      </p:sp>
    </p:spTree>
    <p:extLst>
      <p:ext uri="{BB962C8B-B14F-4D97-AF65-F5344CB8AC3E}">
        <p14:creationId xmlns:p14="http://schemas.microsoft.com/office/powerpoint/2010/main" val="2354834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monarchs need nectar which they use as an energy source and as well as to convert into lipids for the fourth generation to overwinter in Mexico, where there is no energy source. It is important to have a variety of nectar sources that will span the entire time that there would be butterflies hatching.</a:t>
            </a:r>
          </a:p>
        </p:txBody>
      </p:sp>
      <p:sp>
        <p:nvSpPr>
          <p:cNvPr id="4" name="Slide Number Placeholder 3"/>
          <p:cNvSpPr>
            <a:spLocks noGrp="1"/>
          </p:cNvSpPr>
          <p:nvPr>
            <p:ph type="sldNum" sz="quarter" idx="5"/>
          </p:nvPr>
        </p:nvSpPr>
        <p:spPr/>
        <p:txBody>
          <a:bodyPr/>
          <a:lstStyle/>
          <a:p>
            <a:fld id="{85F1B3EE-7D87-4F77-AE1C-BDB1AABAB6F0}" type="slidenum">
              <a:rPr lang="en-US" smtClean="0"/>
              <a:t>26</a:t>
            </a:fld>
            <a:endParaRPr lang="en-US"/>
          </a:p>
        </p:txBody>
      </p:sp>
    </p:spTree>
    <p:extLst>
      <p:ext uri="{BB962C8B-B14F-4D97-AF65-F5344CB8AC3E}">
        <p14:creationId xmlns:p14="http://schemas.microsoft.com/office/powerpoint/2010/main" val="2078026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milkweed is a good nectar source, but the blooms do not coincide with the larger monarch arrival. </a:t>
            </a:r>
          </a:p>
        </p:txBody>
      </p:sp>
      <p:sp>
        <p:nvSpPr>
          <p:cNvPr id="4" name="Slide Number Placeholder 3"/>
          <p:cNvSpPr>
            <a:spLocks noGrp="1"/>
          </p:cNvSpPr>
          <p:nvPr>
            <p:ph type="sldNum" sz="quarter" idx="5"/>
          </p:nvPr>
        </p:nvSpPr>
        <p:spPr/>
        <p:txBody>
          <a:bodyPr/>
          <a:lstStyle/>
          <a:p>
            <a:fld id="{85F1B3EE-7D87-4F77-AE1C-BDB1AABAB6F0}" type="slidenum">
              <a:rPr lang="en-US" smtClean="0"/>
              <a:t>27</a:t>
            </a:fld>
            <a:endParaRPr lang="en-US"/>
          </a:p>
        </p:txBody>
      </p:sp>
    </p:spTree>
    <p:extLst>
      <p:ext uri="{BB962C8B-B14F-4D97-AF65-F5344CB8AC3E}">
        <p14:creationId xmlns:p14="http://schemas.microsoft.com/office/powerpoint/2010/main" val="2321230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 England Asters</a:t>
            </a:r>
            <a:r>
              <a:rPr lang="en-US" dirty="0"/>
              <a:t> grow tall and can be cut back several times which will not change their bloom time. </a:t>
            </a:r>
            <a:r>
              <a:rPr lang="en-US" b="1" dirty="0"/>
              <a:t>Boneset</a:t>
            </a:r>
            <a:r>
              <a:rPr lang="en-US" dirty="0"/>
              <a:t> is often found around road edges in early fall. </a:t>
            </a:r>
          </a:p>
        </p:txBody>
      </p:sp>
      <p:sp>
        <p:nvSpPr>
          <p:cNvPr id="4" name="Slide Number Placeholder 3"/>
          <p:cNvSpPr>
            <a:spLocks noGrp="1"/>
          </p:cNvSpPr>
          <p:nvPr>
            <p:ph type="sldNum" sz="quarter" idx="5"/>
          </p:nvPr>
        </p:nvSpPr>
        <p:spPr/>
        <p:txBody>
          <a:bodyPr/>
          <a:lstStyle/>
          <a:p>
            <a:fld id="{85F1B3EE-7D87-4F77-AE1C-BDB1AABAB6F0}" type="slidenum">
              <a:rPr lang="en-US" smtClean="0"/>
              <a:t>28</a:t>
            </a:fld>
            <a:endParaRPr lang="en-US"/>
          </a:p>
        </p:txBody>
      </p:sp>
    </p:spTree>
    <p:extLst>
      <p:ext uri="{BB962C8B-B14F-4D97-AF65-F5344CB8AC3E}">
        <p14:creationId xmlns:p14="http://schemas.microsoft.com/office/powerpoint/2010/main" val="446202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people might be hesitant to add </a:t>
            </a:r>
            <a:r>
              <a:rPr lang="en-US" b="1" dirty="0"/>
              <a:t>goldenrod</a:t>
            </a:r>
            <a:r>
              <a:rPr lang="en-US" dirty="0"/>
              <a:t> into their garden thinking that this might produce an allergic response. </a:t>
            </a:r>
            <a:r>
              <a:rPr lang="en-US" b="1" dirty="0"/>
              <a:t>Goldenrod</a:t>
            </a:r>
            <a:r>
              <a:rPr lang="en-US" dirty="0"/>
              <a:t> is an insect pollinated plant whereas </a:t>
            </a:r>
            <a:r>
              <a:rPr lang="en-US" b="1" dirty="0"/>
              <a:t>ragweed</a:t>
            </a:r>
            <a:r>
              <a:rPr lang="en-US" dirty="0"/>
              <a:t>, which blooms about the same time, is a wind pollinated plant and is probably the source of the response. </a:t>
            </a:r>
            <a:r>
              <a:rPr lang="en-US" b="1" dirty="0"/>
              <a:t>Ironweed</a:t>
            </a:r>
            <a:r>
              <a:rPr lang="en-US" dirty="0"/>
              <a:t> is a tall, moist to wet sun loving plant. Mountain mint can be a nice ground cover.</a:t>
            </a:r>
          </a:p>
        </p:txBody>
      </p:sp>
      <p:sp>
        <p:nvSpPr>
          <p:cNvPr id="4" name="Slide Number Placeholder 3"/>
          <p:cNvSpPr>
            <a:spLocks noGrp="1"/>
          </p:cNvSpPr>
          <p:nvPr>
            <p:ph type="sldNum" sz="quarter" idx="5"/>
          </p:nvPr>
        </p:nvSpPr>
        <p:spPr/>
        <p:txBody>
          <a:bodyPr/>
          <a:lstStyle/>
          <a:p>
            <a:fld id="{85F1B3EE-7D87-4F77-AE1C-BDB1AABAB6F0}" type="slidenum">
              <a:rPr lang="en-US" smtClean="0"/>
              <a:t>29</a:t>
            </a:fld>
            <a:endParaRPr lang="en-US"/>
          </a:p>
        </p:txBody>
      </p:sp>
    </p:spTree>
    <p:extLst>
      <p:ext uri="{BB962C8B-B14F-4D97-AF65-F5344CB8AC3E}">
        <p14:creationId xmlns:p14="http://schemas.microsoft.com/office/powerpoint/2010/main" val="3984420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the most recent data regarding the overwintering population in 2019. A sustained population of 6 </a:t>
            </a:r>
            <a:r>
              <a:rPr lang="en-US" dirty="0" err="1"/>
              <a:t>hectacres</a:t>
            </a:r>
            <a:r>
              <a:rPr lang="en-US" dirty="0"/>
              <a:t> is a target for </a:t>
            </a:r>
            <a:r>
              <a:rPr lang="en-US"/>
              <a:t>monarch recovery.</a:t>
            </a:r>
            <a:endParaRPr lang="en-US" dirty="0"/>
          </a:p>
        </p:txBody>
      </p:sp>
      <p:sp>
        <p:nvSpPr>
          <p:cNvPr id="4" name="Slide Number Placeholder 3"/>
          <p:cNvSpPr>
            <a:spLocks noGrp="1"/>
          </p:cNvSpPr>
          <p:nvPr>
            <p:ph type="sldNum" sz="quarter" idx="5"/>
          </p:nvPr>
        </p:nvSpPr>
        <p:spPr/>
        <p:txBody>
          <a:bodyPr/>
          <a:lstStyle/>
          <a:p>
            <a:fld id="{85F1B3EE-7D87-4F77-AE1C-BDB1AABAB6F0}" type="slidenum">
              <a:rPr lang="en-US" smtClean="0"/>
              <a:t>30</a:t>
            </a:fld>
            <a:endParaRPr lang="en-US"/>
          </a:p>
        </p:txBody>
      </p:sp>
    </p:spTree>
    <p:extLst>
      <p:ext uri="{BB962C8B-B14F-4D97-AF65-F5344CB8AC3E}">
        <p14:creationId xmlns:p14="http://schemas.microsoft.com/office/powerpoint/2010/main" val="270808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Genetically modified plants allow for the use of herbicides for increased production thus killing the milkweed plants.</a:t>
            </a:r>
          </a:p>
        </p:txBody>
      </p:sp>
      <p:sp>
        <p:nvSpPr>
          <p:cNvPr id="4" name="Slide Number Placeholder 3"/>
          <p:cNvSpPr>
            <a:spLocks noGrp="1"/>
          </p:cNvSpPr>
          <p:nvPr>
            <p:ph type="sldNum" sz="quarter" idx="5"/>
          </p:nvPr>
        </p:nvSpPr>
        <p:spPr/>
        <p:txBody>
          <a:bodyPr/>
          <a:lstStyle/>
          <a:p>
            <a:fld id="{85F1B3EE-7D87-4F77-AE1C-BDB1AABAB6F0}" type="slidenum">
              <a:rPr lang="en-US" smtClean="0"/>
              <a:t>31</a:t>
            </a:fld>
            <a:endParaRPr lang="en-US"/>
          </a:p>
        </p:txBody>
      </p:sp>
    </p:spTree>
    <p:extLst>
      <p:ext uri="{BB962C8B-B14F-4D97-AF65-F5344CB8AC3E}">
        <p14:creationId xmlns:p14="http://schemas.microsoft.com/office/powerpoint/2010/main" val="1042632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has been hypothesized that increasing crop margins in the Midwest could control the dead zone in the Gulf of Mexico. It may also be a solution for carbon sequestration as seen in a recent Washington Post article.</a:t>
            </a:r>
          </a:p>
        </p:txBody>
      </p:sp>
      <p:sp>
        <p:nvSpPr>
          <p:cNvPr id="4" name="Slide Number Placeholder 3"/>
          <p:cNvSpPr>
            <a:spLocks noGrp="1"/>
          </p:cNvSpPr>
          <p:nvPr>
            <p:ph type="sldNum" sz="quarter" idx="5"/>
          </p:nvPr>
        </p:nvSpPr>
        <p:spPr/>
        <p:txBody>
          <a:bodyPr/>
          <a:lstStyle/>
          <a:p>
            <a:fld id="{85F1B3EE-7D87-4F77-AE1C-BDB1AABAB6F0}" type="slidenum">
              <a:rPr lang="en-US" smtClean="0"/>
              <a:t>33</a:t>
            </a:fld>
            <a:endParaRPr lang="en-US"/>
          </a:p>
        </p:txBody>
      </p:sp>
    </p:spTree>
    <p:extLst>
      <p:ext uri="{BB962C8B-B14F-4D97-AF65-F5344CB8AC3E}">
        <p14:creationId xmlns:p14="http://schemas.microsoft.com/office/powerpoint/2010/main" val="1582176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Mexican Government is trying to control the illegal logging in the fir forests, but because of the poverty in the area it is difficult. One man who was an illegal logger became a steward for the bioreserve and was later found dead.</a:t>
            </a:r>
          </a:p>
        </p:txBody>
      </p:sp>
      <p:sp>
        <p:nvSpPr>
          <p:cNvPr id="4" name="Slide Number Placeholder 3"/>
          <p:cNvSpPr>
            <a:spLocks noGrp="1"/>
          </p:cNvSpPr>
          <p:nvPr>
            <p:ph type="sldNum" sz="quarter" idx="5"/>
          </p:nvPr>
        </p:nvSpPr>
        <p:spPr/>
        <p:txBody>
          <a:bodyPr/>
          <a:lstStyle/>
          <a:p>
            <a:fld id="{85F1B3EE-7D87-4F77-AE1C-BDB1AABAB6F0}" type="slidenum">
              <a:rPr lang="en-US" smtClean="0"/>
              <a:t>36</a:t>
            </a:fld>
            <a:endParaRPr lang="en-US"/>
          </a:p>
        </p:txBody>
      </p:sp>
    </p:spTree>
    <p:extLst>
      <p:ext uri="{BB962C8B-B14F-4D97-AF65-F5344CB8AC3E}">
        <p14:creationId xmlns:p14="http://schemas.microsoft.com/office/powerpoint/2010/main" val="2191022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F1B3EE-7D87-4F77-AE1C-BDB1AABAB6F0}" type="slidenum">
              <a:rPr lang="en-US" smtClean="0"/>
              <a:t>7</a:t>
            </a:fld>
            <a:endParaRPr lang="en-US"/>
          </a:p>
        </p:txBody>
      </p:sp>
    </p:spTree>
    <p:extLst>
      <p:ext uri="{BB962C8B-B14F-4D97-AF65-F5344CB8AC3E}">
        <p14:creationId xmlns:p14="http://schemas.microsoft.com/office/powerpoint/2010/main" val="2366632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Disney Pixar movie “Coco” is based on the </a:t>
            </a:r>
            <a:r>
              <a:rPr lang="en-US" dirty="0" err="1"/>
              <a:t>Dia</a:t>
            </a:r>
            <a:r>
              <a:rPr lang="en-US" dirty="0"/>
              <a:t> de los Muertos. October 31 is the </a:t>
            </a:r>
            <a:r>
              <a:rPr lang="en-US" dirty="0" err="1"/>
              <a:t>Dia</a:t>
            </a:r>
            <a:r>
              <a:rPr lang="en-US" dirty="0"/>
              <a:t> de Los Angelitos commemorating the spirits of the deceased children.</a:t>
            </a:r>
          </a:p>
        </p:txBody>
      </p:sp>
      <p:sp>
        <p:nvSpPr>
          <p:cNvPr id="4" name="Slide Number Placeholder 3"/>
          <p:cNvSpPr>
            <a:spLocks noGrp="1"/>
          </p:cNvSpPr>
          <p:nvPr>
            <p:ph type="sldNum" sz="quarter" idx="5"/>
          </p:nvPr>
        </p:nvSpPr>
        <p:spPr/>
        <p:txBody>
          <a:bodyPr/>
          <a:lstStyle/>
          <a:p>
            <a:fld id="{85F1B3EE-7D87-4F77-AE1C-BDB1AABAB6F0}" type="slidenum">
              <a:rPr lang="en-US" smtClean="0"/>
              <a:t>8</a:t>
            </a:fld>
            <a:endParaRPr lang="en-US"/>
          </a:p>
        </p:txBody>
      </p:sp>
    </p:spTree>
    <p:extLst>
      <p:ext uri="{BB962C8B-B14F-4D97-AF65-F5344CB8AC3E}">
        <p14:creationId xmlns:p14="http://schemas.microsoft.com/office/powerpoint/2010/main" val="2941776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 forests are about 10,000 feet above sea level with no nectar plants to sustain the overwintering monarch population. The cold-blooded animals gather together in the trees for warmth.</a:t>
            </a:r>
          </a:p>
        </p:txBody>
      </p:sp>
      <p:sp>
        <p:nvSpPr>
          <p:cNvPr id="4" name="Slide Number Placeholder 3"/>
          <p:cNvSpPr>
            <a:spLocks noGrp="1"/>
          </p:cNvSpPr>
          <p:nvPr>
            <p:ph type="sldNum" sz="quarter" idx="5"/>
          </p:nvPr>
        </p:nvSpPr>
        <p:spPr/>
        <p:txBody>
          <a:bodyPr/>
          <a:lstStyle/>
          <a:p>
            <a:fld id="{85F1B3EE-7D87-4F77-AE1C-BDB1AABAB6F0}" type="slidenum">
              <a:rPr lang="en-US" smtClean="0"/>
              <a:t>9</a:t>
            </a:fld>
            <a:endParaRPr lang="en-US"/>
          </a:p>
        </p:txBody>
      </p:sp>
    </p:spTree>
    <p:extLst>
      <p:ext uri="{BB962C8B-B14F-4D97-AF65-F5344CB8AC3E}">
        <p14:creationId xmlns:p14="http://schemas.microsoft.com/office/powerpoint/2010/main" val="3821323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F1B3EE-7D87-4F77-AE1C-BDB1AABAB6F0}" type="slidenum">
              <a:rPr lang="en-US" smtClean="0"/>
              <a:t>10</a:t>
            </a:fld>
            <a:endParaRPr lang="en-US"/>
          </a:p>
        </p:txBody>
      </p:sp>
    </p:spTree>
    <p:extLst>
      <p:ext uri="{BB962C8B-B14F-4D97-AF65-F5344CB8AC3E}">
        <p14:creationId xmlns:p14="http://schemas.microsoft.com/office/powerpoint/2010/main" val="2937411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caterpillar is about to emerge from the egg, you can see a black dot on the top of the egg. Nature not wanting to waste anything, the emerged larvae eats it egg case.</a:t>
            </a:r>
          </a:p>
        </p:txBody>
      </p:sp>
      <p:sp>
        <p:nvSpPr>
          <p:cNvPr id="4" name="Slide Number Placeholder 3"/>
          <p:cNvSpPr>
            <a:spLocks noGrp="1"/>
          </p:cNvSpPr>
          <p:nvPr>
            <p:ph type="sldNum" sz="quarter" idx="5"/>
          </p:nvPr>
        </p:nvSpPr>
        <p:spPr/>
        <p:txBody>
          <a:bodyPr/>
          <a:lstStyle/>
          <a:p>
            <a:fld id="{85F1B3EE-7D87-4F77-AE1C-BDB1AABAB6F0}" type="slidenum">
              <a:rPr lang="en-US" smtClean="0"/>
              <a:t>12</a:t>
            </a:fld>
            <a:endParaRPr lang="en-US"/>
          </a:p>
        </p:txBody>
      </p:sp>
    </p:spTree>
    <p:extLst>
      <p:ext uri="{BB962C8B-B14F-4D97-AF65-F5344CB8AC3E}">
        <p14:creationId xmlns:p14="http://schemas.microsoft.com/office/powerpoint/2010/main" val="440571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F1B3EE-7D87-4F77-AE1C-BDB1AABAB6F0}" type="slidenum">
              <a:rPr lang="en-US" smtClean="0"/>
              <a:t>15</a:t>
            </a:fld>
            <a:endParaRPr lang="en-US"/>
          </a:p>
        </p:txBody>
      </p:sp>
    </p:spTree>
    <p:extLst>
      <p:ext uri="{BB962C8B-B14F-4D97-AF65-F5344CB8AC3E}">
        <p14:creationId xmlns:p14="http://schemas.microsoft.com/office/powerpoint/2010/main" val="779856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Eric Carle’s book “The Hungry Caterpillar” he mentions that the caterpillar spins a cocoon. It is really a chrysalis.</a:t>
            </a:r>
          </a:p>
        </p:txBody>
      </p:sp>
      <p:sp>
        <p:nvSpPr>
          <p:cNvPr id="4" name="Slide Number Placeholder 3"/>
          <p:cNvSpPr>
            <a:spLocks noGrp="1"/>
          </p:cNvSpPr>
          <p:nvPr>
            <p:ph type="sldNum" sz="quarter" idx="5"/>
          </p:nvPr>
        </p:nvSpPr>
        <p:spPr/>
        <p:txBody>
          <a:bodyPr/>
          <a:lstStyle/>
          <a:p>
            <a:fld id="{85F1B3EE-7D87-4F77-AE1C-BDB1AABAB6F0}" type="slidenum">
              <a:rPr lang="en-US" smtClean="0"/>
              <a:t>20</a:t>
            </a:fld>
            <a:endParaRPr lang="en-US"/>
          </a:p>
        </p:txBody>
      </p:sp>
    </p:spTree>
    <p:extLst>
      <p:ext uri="{BB962C8B-B14F-4D97-AF65-F5344CB8AC3E}">
        <p14:creationId xmlns:p14="http://schemas.microsoft.com/office/powerpoint/2010/main" val="1996053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attract specific butterflies, you must plant specific plants. For example if you want zebra swallowtails, you must have pawpaw trees. For further information please refer to the work of Dr. Doug Tallamy from the University of Delaware in his book “Bringing Nature Home.”</a:t>
            </a:r>
          </a:p>
        </p:txBody>
      </p:sp>
      <p:sp>
        <p:nvSpPr>
          <p:cNvPr id="4" name="Slide Number Placeholder 3"/>
          <p:cNvSpPr>
            <a:spLocks noGrp="1"/>
          </p:cNvSpPr>
          <p:nvPr>
            <p:ph type="sldNum" sz="quarter" idx="5"/>
          </p:nvPr>
        </p:nvSpPr>
        <p:spPr/>
        <p:txBody>
          <a:bodyPr/>
          <a:lstStyle/>
          <a:p>
            <a:fld id="{85F1B3EE-7D87-4F77-AE1C-BDB1AABAB6F0}" type="slidenum">
              <a:rPr lang="en-US" smtClean="0"/>
              <a:t>21</a:t>
            </a:fld>
            <a:endParaRPr lang="en-US"/>
          </a:p>
        </p:txBody>
      </p:sp>
    </p:spTree>
    <p:extLst>
      <p:ext uri="{BB962C8B-B14F-4D97-AF65-F5344CB8AC3E}">
        <p14:creationId xmlns:p14="http://schemas.microsoft.com/office/powerpoint/2010/main" val="353350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BB02D-BF6E-4AB5-9DB9-208FE94789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33EA0D-A3E0-457C-889B-CF4A003D4E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E5E4D3-6B68-4AB6-9035-18C086B9736B}"/>
              </a:ext>
            </a:extLst>
          </p:cNvPr>
          <p:cNvSpPr>
            <a:spLocks noGrp="1"/>
          </p:cNvSpPr>
          <p:nvPr>
            <p:ph type="dt" sz="half" idx="10"/>
          </p:nvPr>
        </p:nvSpPr>
        <p:spPr/>
        <p:txBody>
          <a:bodyPr/>
          <a:lstStyle/>
          <a:p>
            <a:fld id="{DE86DE44-BBB9-4ED4-AD47-91B7819EBE8B}" type="datetimeFigureOut">
              <a:rPr lang="en-US" smtClean="0"/>
              <a:t>4/18/2022</a:t>
            </a:fld>
            <a:endParaRPr lang="en-US"/>
          </a:p>
        </p:txBody>
      </p:sp>
      <p:sp>
        <p:nvSpPr>
          <p:cNvPr id="5" name="Footer Placeholder 4">
            <a:extLst>
              <a:ext uri="{FF2B5EF4-FFF2-40B4-BE49-F238E27FC236}">
                <a16:creationId xmlns:a16="http://schemas.microsoft.com/office/drawing/2014/main" id="{50BFDF3A-C740-4033-8A1B-A8902FF72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5CA3D-88C5-48F0-BE37-295F9192CA93}"/>
              </a:ext>
            </a:extLst>
          </p:cNvPr>
          <p:cNvSpPr>
            <a:spLocks noGrp="1"/>
          </p:cNvSpPr>
          <p:nvPr>
            <p:ph type="sldNum" sz="quarter" idx="12"/>
          </p:nvPr>
        </p:nvSpPr>
        <p:spPr/>
        <p:txBody>
          <a:bodyPr/>
          <a:lstStyle/>
          <a:p>
            <a:fld id="{6E4658F3-1873-4115-BC08-5AE5D61D7987}" type="slidenum">
              <a:rPr lang="en-US" smtClean="0"/>
              <a:t>‹#›</a:t>
            </a:fld>
            <a:endParaRPr lang="en-US"/>
          </a:p>
        </p:txBody>
      </p:sp>
    </p:spTree>
    <p:extLst>
      <p:ext uri="{BB962C8B-B14F-4D97-AF65-F5344CB8AC3E}">
        <p14:creationId xmlns:p14="http://schemas.microsoft.com/office/powerpoint/2010/main" val="1167261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761B-E338-4A23-8372-F7E235FA5C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725429-E04F-481E-9C5B-E812AFC227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B7A18-8B6A-45E4-B107-0EC84C685C3A}"/>
              </a:ext>
            </a:extLst>
          </p:cNvPr>
          <p:cNvSpPr>
            <a:spLocks noGrp="1"/>
          </p:cNvSpPr>
          <p:nvPr>
            <p:ph type="dt" sz="half" idx="10"/>
          </p:nvPr>
        </p:nvSpPr>
        <p:spPr/>
        <p:txBody>
          <a:bodyPr/>
          <a:lstStyle/>
          <a:p>
            <a:fld id="{DE86DE44-BBB9-4ED4-AD47-91B7819EBE8B}" type="datetimeFigureOut">
              <a:rPr lang="en-US" smtClean="0"/>
              <a:t>4/18/2022</a:t>
            </a:fld>
            <a:endParaRPr lang="en-US"/>
          </a:p>
        </p:txBody>
      </p:sp>
      <p:sp>
        <p:nvSpPr>
          <p:cNvPr id="5" name="Footer Placeholder 4">
            <a:extLst>
              <a:ext uri="{FF2B5EF4-FFF2-40B4-BE49-F238E27FC236}">
                <a16:creationId xmlns:a16="http://schemas.microsoft.com/office/drawing/2014/main" id="{DEDA8FF8-DAEB-41EE-8B11-D353D679DD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160E6-2ADD-4BC2-8DF6-E1C851B28457}"/>
              </a:ext>
            </a:extLst>
          </p:cNvPr>
          <p:cNvSpPr>
            <a:spLocks noGrp="1"/>
          </p:cNvSpPr>
          <p:nvPr>
            <p:ph type="sldNum" sz="quarter" idx="12"/>
          </p:nvPr>
        </p:nvSpPr>
        <p:spPr/>
        <p:txBody>
          <a:bodyPr/>
          <a:lstStyle/>
          <a:p>
            <a:fld id="{6E4658F3-1873-4115-BC08-5AE5D61D7987}" type="slidenum">
              <a:rPr lang="en-US" smtClean="0"/>
              <a:t>‹#›</a:t>
            </a:fld>
            <a:endParaRPr lang="en-US"/>
          </a:p>
        </p:txBody>
      </p:sp>
    </p:spTree>
    <p:extLst>
      <p:ext uri="{BB962C8B-B14F-4D97-AF65-F5344CB8AC3E}">
        <p14:creationId xmlns:p14="http://schemas.microsoft.com/office/powerpoint/2010/main" val="910319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56B115-AD4F-47CC-A32C-7FD71B697A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EEBF92-C89F-4305-9D87-22E97B539E9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BBB17-8A6D-418B-8AEF-17373E421530}"/>
              </a:ext>
            </a:extLst>
          </p:cNvPr>
          <p:cNvSpPr>
            <a:spLocks noGrp="1"/>
          </p:cNvSpPr>
          <p:nvPr>
            <p:ph type="dt" sz="half" idx="10"/>
          </p:nvPr>
        </p:nvSpPr>
        <p:spPr/>
        <p:txBody>
          <a:bodyPr/>
          <a:lstStyle/>
          <a:p>
            <a:fld id="{DE86DE44-BBB9-4ED4-AD47-91B7819EBE8B}" type="datetimeFigureOut">
              <a:rPr lang="en-US" smtClean="0"/>
              <a:t>4/18/2022</a:t>
            </a:fld>
            <a:endParaRPr lang="en-US"/>
          </a:p>
        </p:txBody>
      </p:sp>
      <p:sp>
        <p:nvSpPr>
          <p:cNvPr id="5" name="Footer Placeholder 4">
            <a:extLst>
              <a:ext uri="{FF2B5EF4-FFF2-40B4-BE49-F238E27FC236}">
                <a16:creationId xmlns:a16="http://schemas.microsoft.com/office/drawing/2014/main" id="{8CD625D4-B034-4F62-A15E-F419240A8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F9DAF-93FE-4568-B678-C53A74EAA03D}"/>
              </a:ext>
            </a:extLst>
          </p:cNvPr>
          <p:cNvSpPr>
            <a:spLocks noGrp="1"/>
          </p:cNvSpPr>
          <p:nvPr>
            <p:ph type="sldNum" sz="quarter" idx="12"/>
          </p:nvPr>
        </p:nvSpPr>
        <p:spPr/>
        <p:txBody>
          <a:bodyPr/>
          <a:lstStyle/>
          <a:p>
            <a:fld id="{6E4658F3-1873-4115-BC08-5AE5D61D7987}" type="slidenum">
              <a:rPr lang="en-US" smtClean="0"/>
              <a:t>‹#›</a:t>
            </a:fld>
            <a:endParaRPr lang="en-US"/>
          </a:p>
        </p:txBody>
      </p:sp>
    </p:spTree>
    <p:extLst>
      <p:ext uri="{BB962C8B-B14F-4D97-AF65-F5344CB8AC3E}">
        <p14:creationId xmlns:p14="http://schemas.microsoft.com/office/powerpoint/2010/main" val="37755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6962-0D64-4E10-834D-D047425D71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F92E61-3A61-4486-83F1-57B83FCE50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05499-87FB-4042-94BA-8FED1DDEA35E}"/>
              </a:ext>
            </a:extLst>
          </p:cNvPr>
          <p:cNvSpPr>
            <a:spLocks noGrp="1"/>
          </p:cNvSpPr>
          <p:nvPr>
            <p:ph type="dt" sz="half" idx="10"/>
          </p:nvPr>
        </p:nvSpPr>
        <p:spPr/>
        <p:txBody>
          <a:bodyPr/>
          <a:lstStyle/>
          <a:p>
            <a:fld id="{DE86DE44-BBB9-4ED4-AD47-91B7819EBE8B}" type="datetimeFigureOut">
              <a:rPr lang="en-US" smtClean="0"/>
              <a:t>4/18/2022</a:t>
            </a:fld>
            <a:endParaRPr lang="en-US"/>
          </a:p>
        </p:txBody>
      </p:sp>
      <p:sp>
        <p:nvSpPr>
          <p:cNvPr id="5" name="Footer Placeholder 4">
            <a:extLst>
              <a:ext uri="{FF2B5EF4-FFF2-40B4-BE49-F238E27FC236}">
                <a16:creationId xmlns:a16="http://schemas.microsoft.com/office/drawing/2014/main" id="{5193BBB0-F1CB-4693-9576-B6C41052A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B252C-DC55-40FF-B33D-A6E022E92E53}"/>
              </a:ext>
            </a:extLst>
          </p:cNvPr>
          <p:cNvSpPr>
            <a:spLocks noGrp="1"/>
          </p:cNvSpPr>
          <p:nvPr>
            <p:ph type="sldNum" sz="quarter" idx="12"/>
          </p:nvPr>
        </p:nvSpPr>
        <p:spPr/>
        <p:txBody>
          <a:bodyPr/>
          <a:lstStyle/>
          <a:p>
            <a:fld id="{6E4658F3-1873-4115-BC08-5AE5D61D7987}" type="slidenum">
              <a:rPr lang="en-US" smtClean="0"/>
              <a:t>‹#›</a:t>
            </a:fld>
            <a:endParaRPr lang="en-US"/>
          </a:p>
        </p:txBody>
      </p:sp>
    </p:spTree>
    <p:extLst>
      <p:ext uri="{BB962C8B-B14F-4D97-AF65-F5344CB8AC3E}">
        <p14:creationId xmlns:p14="http://schemas.microsoft.com/office/powerpoint/2010/main" val="4204766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5ACE3-FBB1-47DC-B070-7B9F01EC24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2A6AD2-4DE9-49FD-B6E2-307947A62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A0E0CC-7613-4AAB-8A80-ACC47AB4E8DF}"/>
              </a:ext>
            </a:extLst>
          </p:cNvPr>
          <p:cNvSpPr>
            <a:spLocks noGrp="1"/>
          </p:cNvSpPr>
          <p:nvPr>
            <p:ph type="dt" sz="half" idx="10"/>
          </p:nvPr>
        </p:nvSpPr>
        <p:spPr/>
        <p:txBody>
          <a:bodyPr/>
          <a:lstStyle/>
          <a:p>
            <a:fld id="{DE86DE44-BBB9-4ED4-AD47-91B7819EBE8B}" type="datetimeFigureOut">
              <a:rPr lang="en-US" smtClean="0"/>
              <a:t>4/18/2022</a:t>
            </a:fld>
            <a:endParaRPr lang="en-US"/>
          </a:p>
        </p:txBody>
      </p:sp>
      <p:sp>
        <p:nvSpPr>
          <p:cNvPr id="5" name="Footer Placeholder 4">
            <a:extLst>
              <a:ext uri="{FF2B5EF4-FFF2-40B4-BE49-F238E27FC236}">
                <a16:creationId xmlns:a16="http://schemas.microsoft.com/office/drawing/2014/main" id="{FC2D9B74-AF5E-4237-952F-67266ADBE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0D6206-6B5A-4F44-87F8-2D72F82A4FFD}"/>
              </a:ext>
            </a:extLst>
          </p:cNvPr>
          <p:cNvSpPr>
            <a:spLocks noGrp="1"/>
          </p:cNvSpPr>
          <p:nvPr>
            <p:ph type="sldNum" sz="quarter" idx="12"/>
          </p:nvPr>
        </p:nvSpPr>
        <p:spPr/>
        <p:txBody>
          <a:bodyPr/>
          <a:lstStyle/>
          <a:p>
            <a:fld id="{6E4658F3-1873-4115-BC08-5AE5D61D7987}" type="slidenum">
              <a:rPr lang="en-US" smtClean="0"/>
              <a:t>‹#›</a:t>
            </a:fld>
            <a:endParaRPr lang="en-US"/>
          </a:p>
        </p:txBody>
      </p:sp>
    </p:spTree>
    <p:extLst>
      <p:ext uri="{BB962C8B-B14F-4D97-AF65-F5344CB8AC3E}">
        <p14:creationId xmlns:p14="http://schemas.microsoft.com/office/powerpoint/2010/main" val="363888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736DF-096A-40F7-B948-8F433642A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5833BC-118F-4CB7-8D5E-CF4FF61A0B8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C13CC3-871B-427D-A4B8-94F4D6AD2FF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8E6635-EB40-43B6-A884-472E41C2B157}"/>
              </a:ext>
            </a:extLst>
          </p:cNvPr>
          <p:cNvSpPr>
            <a:spLocks noGrp="1"/>
          </p:cNvSpPr>
          <p:nvPr>
            <p:ph type="dt" sz="half" idx="10"/>
          </p:nvPr>
        </p:nvSpPr>
        <p:spPr/>
        <p:txBody>
          <a:bodyPr/>
          <a:lstStyle/>
          <a:p>
            <a:fld id="{DE86DE44-BBB9-4ED4-AD47-91B7819EBE8B}" type="datetimeFigureOut">
              <a:rPr lang="en-US" smtClean="0"/>
              <a:t>4/18/2022</a:t>
            </a:fld>
            <a:endParaRPr lang="en-US"/>
          </a:p>
        </p:txBody>
      </p:sp>
      <p:sp>
        <p:nvSpPr>
          <p:cNvPr id="6" name="Footer Placeholder 5">
            <a:extLst>
              <a:ext uri="{FF2B5EF4-FFF2-40B4-BE49-F238E27FC236}">
                <a16:creationId xmlns:a16="http://schemas.microsoft.com/office/drawing/2014/main" id="{0BA8A9F5-5B4A-4EBC-97EA-7354D10ADD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962F78-11F3-40BA-8437-720D20E07828}"/>
              </a:ext>
            </a:extLst>
          </p:cNvPr>
          <p:cNvSpPr>
            <a:spLocks noGrp="1"/>
          </p:cNvSpPr>
          <p:nvPr>
            <p:ph type="sldNum" sz="quarter" idx="12"/>
          </p:nvPr>
        </p:nvSpPr>
        <p:spPr/>
        <p:txBody>
          <a:bodyPr/>
          <a:lstStyle/>
          <a:p>
            <a:fld id="{6E4658F3-1873-4115-BC08-5AE5D61D7987}" type="slidenum">
              <a:rPr lang="en-US" smtClean="0"/>
              <a:t>‹#›</a:t>
            </a:fld>
            <a:endParaRPr lang="en-US"/>
          </a:p>
        </p:txBody>
      </p:sp>
    </p:spTree>
    <p:extLst>
      <p:ext uri="{BB962C8B-B14F-4D97-AF65-F5344CB8AC3E}">
        <p14:creationId xmlns:p14="http://schemas.microsoft.com/office/powerpoint/2010/main" val="3267557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B10CD-3C41-4CB9-BAE6-7B5BC4B7D9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6BB653-7D4C-40E1-A84C-9400167A3C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596E2B4-A845-455F-9455-4519382D35A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D1BD61-3220-4000-90D0-5AAFA48F0D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43A620-0C90-4708-BD47-0CF16BAB7FA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7CBEB1-34E8-46A7-802E-245D7EF27888}"/>
              </a:ext>
            </a:extLst>
          </p:cNvPr>
          <p:cNvSpPr>
            <a:spLocks noGrp="1"/>
          </p:cNvSpPr>
          <p:nvPr>
            <p:ph type="dt" sz="half" idx="10"/>
          </p:nvPr>
        </p:nvSpPr>
        <p:spPr/>
        <p:txBody>
          <a:bodyPr/>
          <a:lstStyle/>
          <a:p>
            <a:fld id="{DE86DE44-BBB9-4ED4-AD47-91B7819EBE8B}" type="datetimeFigureOut">
              <a:rPr lang="en-US" smtClean="0"/>
              <a:t>4/18/2022</a:t>
            </a:fld>
            <a:endParaRPr lang="en-US"/>
          </a:p>
        </p:txBody>
      </p:sp>
      <p:sp>
        <p:nvSpPr>
          <p:cNvPr id="8" name="Footer Placeholder 7">
            <a:extLst>
              <a:ext uri="{FF2B5EF4-FFF2-40B4-BE49-F238E27FC236}">
                <a16:creationId xmlns:a16="http://schemas.microsoft.com/office/drawing/2014/main" id="{E97656FD-F345-4734-BC6E-0F3A4F143C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CD86A9-C14B-4E69-B82D-1652B52E77A8}"/>
              </a:ext>
            </a:extLst>
          </p:cNvPr>
          <p:cNvSpPr>
            <a:spLocks noGrp="1"/>
          </p:cNvSpPr>
          <p:nvPr>
            <p:ph type="sldNum" sz="quarter" idx="12"/>
          </p:nvPr>
        </p:nvSpPr>
        <p:spPr/>
        <p:txBody>
          <a:bodyPr/>
          <a:lstStyle/>
          <a:p>
            <a:fld id="{6E4658F3-1873-4115-BC08-5AE5D61D7987}" type="slidenum">
              <a:rPr lang="en-US" smtClean="0"/>
              <a:t>‹#›</a:t>
            </a:fld>
            <a:endParaRPr lang="en-US"/>
          </a:p>
        </p:txBody>
      </p:sp>
    </p:spTree>
    <p:extLst>
      <p:ext uri="{BB962C8B-B14F-4D97-AF65-F5344CB8AC3E}">
        <p14:creationId xmlns:p14="http://schemas.microsoft.com/office/powerpoint/2010/main" val="600465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5D53-DA2D-4D66-8E71-0C9F71BC05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EA540C-4863-4BBF-8003-154AF92BDC46}"/>
              </a:ext>
            </a:extLst>
          </p:cNvPr>
          <p:cNvSpPr>
            <a:spLocks noGrp="1"/>
          </p:cNvSpPr>
          <p:nvPr>
            <p:ph type="dt" sz="half" idx="10"/>
          </p:nvPr>
        </p:nvSpPr>
        <p:spPr/>
        <p:txBody>
          <a:bodyPr/>
          <a:lstStyle/>
          <a:p>
            <a:fld id="{DE86DE44-BBB9-4ED4-AD47-91B7819EBE8B}" type="datetimeFigureOut">
              <a:rPr lang="en-US" smtClean="0"/>
              <a:t>4/18/2022</a:t>
            </a:fld>
            <a:endParaRPr lang="en-US"/>
          </a:p>
        </p:txBody>
      </p:sp>
      <p:sp>
        <p:nvSpPr>
          <p:cNvPr id="4" name="Footer Placeholder 3">
            <a:extLst>
              <a:ext uri="{FF2B5EF4-FFF2-40B4-BE49-F238E27FC236}">
                <a16:creationId xmlns:a16="http://schemas.microsoft.com/office/drawing/2014/main" id="{8E08BA30-DA06-46A0-8287-E315D1C085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B41575-9AF7-4853-9931-8BAFF8465799}"/>
              </a:ext>
            </a:extLst>
          </p:cNvPr>
          <p:cNvSpPr>
            <a:spLocks noGrp="1"/>
          </p:cNvSpPr>
          <p:nvPr>
            <p:ph type="sldNum" sz="quarter" idx="12"/>
          </p:nvPr>
        </p:nvSpPr>
        <p:spPr/>
        <p:txBody>
          <a:bodyPr/>
          <a:lstStyle/>
          <a:p>
            <a:fld id="{6E4658F3-1873-4115-BC08-5AE5D61D7987}" type="slidenum">
              <a:rPr lang="en-US" smtClean="0"/>
              <a:t>‹#›</a:t>
            </a:fld>
            <a:endParaRPr lang="en-US"/>
          </a:p>
        </p:txBody>
      </p:sp>
    </p:spTree>
    <p:extLst>
      <p:ext uri="{BB962C8B-B14F-4D97-AF65-F5344CB8AC3E}">
        <p14:creationId xmlns:p14="http://schemas.microsoft.com/office/powerpoint/2010/main" val="2259045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15E869-6255-4D9A-831D-1F72D5B5BDDD}"/>
              </a:ext>
            </a:extLst>
          </p:cNvPr>
          <p:cNvSpPr>
            <a:spLocks noGrp="1"/>
          </p:cNvSpPr>
          <p:nvPr>
            <p:ph type="dt" sz="half" idx="10"/>
          </p:nvPr>
        </p:nvSpPr>
        <p:spPr/>
        <p:txBody>
          <a:bodyPr/>
          <a:lstStyle/>
          <a:p>
            <a:fld id="{DE86DE44-BBB9-4ED4-AD47-91B7819EBE8B}" type="datetimeFigureOut">
              <a:rPr lang="en-US" smtClean="0"/>
              <a:t>4/18/2022</a:t>
            </a:fld>
            <a:endParaRPr lang="en-US"/>
          </a:p>
        </p:txBody>
      </p:sp>
      <p:sp>
        <p:nvSpPr>
          <p:cNvPr id="3" name="Footer Placeholder 2">
            <a:extLst>
              <a:ext uri="{FF2B5EF4-FFF2-40B4-BE49-F238E27FC236}">
                <a16:creationId xmlns:a16="http://schemas.microsoft.com/office/drawing/2014/main" id="{625DE127-AFE3-4876-A1A8-F838A3E802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C44DE2-F27C-401E-8766-53157973DFFA}"/>
              </a:ext>
            </a:extLst>
          </p:cNvPr>
          <p:cNvSpPr>
            <a:spLocks noGrp="1"/>
          </p:cNvSpPr>
          <p:nvPr>
            <p:ph type="sldNum" sz="quarter" idx="12"/>
          </p:nvPr>
        </p:nvSpPr>
        <p:spPr/>
        <p:txBody>
          <a:bodyPr/>
          <a:lstStyle/>
          <a:p>
            <a:fld id="{6E4658F3-1873-4115-BC08-5AE5D61D7987}" type="slidenum">
              <a:rPr lang="en-US" smtClean="0"/>
              <a:t>‹#›</a:t>
            </a:fld>
            <a:endParaRPr lang="en-US"/>
          </a:p>
        </p:txBody>
      </p:sp>
    </p:spTree>
    <p:extLst>
      <p:ext uri="{BB962C8B-B14F-4D97-AF65-F5344CB8AC3E}">
        <p14:creationId xmlns:p14="http://schemas.microsoft.com/office/powerpoint/2010/main" val="544954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8F62C-343B-460B-B057-D8AE9B5741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BA9A6D-5FA3-4D87-8CBF-5B93E8348B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4138A-4E23-47A3-AF84-B4691B387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66BF43-FF68-4883-8528-3AFA8F5030F5}"/>
              </a:ext>
            </a:extLst>
          </p:cNvPr>
          <p:cNvSpPr>
            <a:spLocks noGrp="1"/>
          </p:cNvSpPr>
          <p:nvPr>
            <p:ph type="dt" sz="half" idx="10"/>
          </p:nvPr>
        </p:nvSpPr>
        <p:spPr/>
        <p:txBody>
          <a:bodyPr/>
          <a:lstStyle/>
          <a:p>
            <a:fld id="{DE86DE44-BBB9-4ED4-AD47-91B7819EBE8B}" type="datetimeFigureOut">
              <a:rPr lang="en-US" smtClean="0"/>
              <a:t>4/18/2022</a:t>
            </a:fld>
            <a:endParaRPr lang="en-US"/>
          </a:p>
        </p:txBody>
      </p:sp>
      <p:sp>
        <p:nvSpPr>
          <p:cNvPr id="6" name="Footer Placeholder 5">
            <a:extLst>
              <a:ext uri="{FF2B5EF4-FFF2-40B4-BE49-F238E27FC236}">
                <a16:creationId xmlns:a16="http://schemas.microsoft.com/office/drawing/2014/main" id="{68A0463D-2874-46BD-A7D9-A6D958967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194F3E-4310-4E1A-A903-4E76470549FD}"/>
              </a:ext>
            </a:extLst>
          </p:cNvPr>
          <p:cNvSpPr>
            <a:spLocks noGrp="1"/>
          </p:cNvSpPr>
          <p:nvPr>
            <p:ph type="sldNum" sz="quarter" idx="12"/>
          </p:nvPr>
        </p:nvSpPr>
        <p:spPr/>
        <p:txBody>
          <a:bodyPr/>
          <a:lstStyle/>
          <a:p>
            <a:fld id="{6E4658F3-1873-4115-BC08-5AE5D61D7987}" type="slidenum">
              <a:rPr lang="en-US" smtClean="0"/>
              <a:t>‹#›</a:t>
            </a:fld>
            <a:endParaRPr lang="en-US"/>
          </a:p>
        </p:txBody>
      </p:sp>
    </p:spTree>
    <p:extLst>
      <p:ext uri="{BB962C8B-B14F-4D97-AF65-F5344CB8AC3E}">
        <p14:creationId xmlns:p14="http://schemas.microsoft.com/office/powerpoint/2010/main" val="269624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D9745-9B92-4480-91E7-05140A32DB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0322-A84C-42FE-AD4F-FC851A1ECF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DDF711-F5F1-4A73-8659-F01413486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C979E8-D392-46EA-B2BF-4FDD2888945F}"/>
              </a:ext>
            </a:extLst>
          </p:cNvPr>
          <p:cNvSpPr>
            <a:spLocks noGrp="1"/>
          </p:cNvSpPr>
          <p:nvPr>
            <p:ph type="dt" sz="half" idx="10"/>
          </p:nvPr>
        </p:nvSpPr>
        <p:spPr/>
        <p:txBody>
          <a:bodyPr/>
          <a:lstStyle/>
          <a:p>
            <a:fld id="{DE86DE44-BBB9-4ED4-AD47-91B7819EBE8B}" type="datetimeFigureOut">
              <a:rPr lang="en-US" smtClean="0"/>
              <a:t>4/18/2022</a:t>
            </a:fld>
            <a:endParaRPr lang="en-US"/>
          </a:p>
        </p:txBody>
      </p:sp>
      <p:sp>
        <p:nvSpPr>
          <p:cNvPr id="6" name="Footer Placeholder 5">
            <a:extLst>
              <a:ext uri="{FF2B5EF4-FFF2-40B4-BE49-F238E27FC236}">
                <a16:creationId xmlns:a16="http://schemas.microsoft.com/office/drawing/2014/main" id="{3B24D3F8-A49A-48B9-9AA3-73A290044C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0853D7-ACC9-4D03-B926-E4AA9C05CE23}"/>
              </a:ext>
            </a:extLst>
          </p:cNvPr>
          <p:cNvSpPr>
            <a:spLocks noGrp="1"/>
          </p:cNvSpPr>
          <p:nvPr>
            <p:ph type="sldNum" sz="quarter" idx="12"/>
          </p:nvPr>
        </p:nvSpPr>
        <p:spPr/>
        <p:txBody>
          <a:bodyPr/>
          <a:lstStyle/>
          <a:p>
            <a:fld id="{6E4658F3-1873-4115-BC08-5AE5D61D7987}" type="slidenum">
              <a:rPr lang="en-US" smtClean="0"/>
              <a:t>‹#›</a:t>
            </a:fld>
            <a:endParaRPr lang="en-US"/>
          </a:p>
        </p:txBody>
      </p:sp>
    </p:spTree>
    <p:extLst>
      <p:ext uri="{BB962C8B-B14F-4D97-AF65-F5344CB8AC3E}">
        <p14:creationId xmlns:p14="http://schemas.microsoft.com/office/powerpoint/2010/main" val="2489715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9AFEE8-2F79-4412-8A06-6C57F97A8D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AFDBB0-5DB6-4838-A7F6-0145829E3C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372E1-D5A2-4D92-98A1-882B76B5C6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86DE44-BBB9-4ED4-AD47-91B7819EBE8B}" type="datetimeFigureOut">
              <a:rPr lang="en-US" smtClean="0"/>
              <a:t>4/18/2022</a:t>
            </a:fld>
            <a:endParaRPr lang="en-US"/>
          </a:p>
        </p:txBody>
      </p:sp>
      <p:sp>
        <p:nvSpPr>
          <p:cNvPr id="5" name="Footer Placeholder 4">
            <a:extLst>
              <a:ext uri="{FF2B5EF4-FFF2-40B4-BE49-F238E27FC236}">
                <a16:creationId xmlns:a16="http://schemas.microsoft.com/office/drawing/2014/main" id="{6F118885-9208-4CEC-9A68-E69FD10766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2F3DFE-B8BA-41C5-9092-393873D226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4658F3-1873-4115-BC08-5AE5D61D7987}" type="slidenum">
              <a:rPr lang="en-US" smtClean="0"/>
              <a:t>‹#›</a:t>
            </a:fld>
            <a:endParaRPr lang="en-US"/>
          </a:p>
        </p:txBody>
      </p:sp>
    </p:spTree>
    <p:extLst>
      <p:ext uri="{BB962C8B-B14F-4D97-AF65-F5344CB8AC3E}">
        <p14:creationId xmlns:p14="http://schemas.microsoft.com/office/powerpoint/2010/main" val="2907367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fs.fed.us/wildflowers/pollinators/Monarch_Butterfly/migration/index.shtml" TargetMode="External"/><Relationship Id="rId2" Type="http://schemas.openxmlformats.org/officeDocument/2006/relationships/hyperlink" Target="http://www.lerner.org/north/monarch/index/html" TargetMode="External"/><Relationship Id="rId1" Type="http://schemas.openxmlformats.org/officeDocument/2006/relationships/slideLayout" Target="../slideLayouts/slideLayout2.xml"/><Relationship Id="rId5" Type="http://schemas.openxmlformats.org/officeDocument/2006/relationships/hyperlink" Target="https://www.mexicansugarskull.com/support/dodhistory.html" TargetMode="External"/><Relationship Id="rId4" Type="http://schemas.openxmlformats.org/officeDocument/2006/relationships/hyperlink" Target="https://www.learner.org/jnorth/tm/monarch/DiaMuertosTG.htm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4A32A-A54A-475C-BDCD-D655A55E5EC4}"/>
              </a:ext>
            </a:extLst>
          </p:cNvPr>
          <p:cNvSpPr>
            <a:spLocks noGrp="1"/>
          </p:cNvSpPr>
          <p:nvPr>
            <p:ph type="ctrTitle"/>
          </p:nvPr>
        </p:nvSpPr>
        <p:spPr>
          <a:xfrm>
            <a:off x="1676400" y="1940704"/>
            <a:ext cx="9144000" cy="2401013"/>
          </a:xfrm>
        </p:spPr>
        <p:txBody>
          <a:bodyPr>
            <a:normAutofit/>
          </a:bodyPr>
          <a:lstStyle/>
          <a:p>
            <a:r>
              <a:rPr lang="en-US" sz="6600" dirty="0"/>
              <a:t>Monarch</a:t>
            </a:r>
            <a:r>
              <a:rPr lang="en-US" sz="6600" b="1" i="1" dirty="0"/>
              <a:t> </a:t>
            </a:r>
            <a:r>
              <a:rPr lang="en-US" sz="6600" dirty="0"/>
              <a:t>Butterflies </a:t>
            </a:r>
          </a:p>
        </p:txBody>
      </p:sp>
      <p:sp>
        <p:nvSpPr>
          <p:cNvPr id="4" name="AutoShape 2" descr="Image result for monarch butterfly">
            <a:extLst>
              <a:ext uri="{FF2B5EF4-FFF2-40B4-BE49-F238E27FC236}">
                <a16:creationId xmlns:a16="http://schemas.microsoft.com/office/drawing/2014/main" id="{44E315EC-6717-4433-A32F-F79EECEBFCEF}"/>
              </a:ext>
            </a:extLst>
          </p:cNvPr>
          <p:cNvSpPr>
            <a:spLocks noChangeAspect="1" noChangeArrowheads="1"/>
          </p:cNvSpPr>
          <p:nvPr/>
        </p:nvSpPr>
        <p:spPr bwMode="auto">
          <a:xfrm>
            <a:off x="5143500" y="2714625"/>
            <a:ext cx="190500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monarch butterfly">
            <a:extLst>
              <a:ext uri="{FF2B5EF4-FFF2-40B4-BE49-F238E27FC236}">
                <a16:creationId xmlns:a16="http://schemas.microsoft.com/office/drawing/2014/main" id="{6A49F60F-10E5-4D4A-B8DE-9013EF8B1347}"/>
              </a:ext>
            </a:extLst>
          </p:cNvPr>
          <p:cNvSpPr>
            <a:spLocks noChangeAspect="1" noChangeArrowheads="1"/>
          </p:cNvSpPr>
          <p:nvPr/>
        </p:nvSpPr>
        <p:spPr bwMode="auto">
          <a:xfrm>
            <a:off x="5295900" y="2867025"/>
            <a:ext cx="190500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tiger swallowtail butterfly">
            <a:extLst>
              <a:ext uri="{FF2B5EF4-FFF2-40B4-BE49-F238E27FC236}">
                <a16:creationId xmlns:a16="http://schemas.microsoft.com/office/drawing/2014/main" id="{D44C85A5-46C0-49C9-86F2-78EB12AC2602}"/>
              </a:ext>
            </a:extLst>
          </p:cNvPr>
          <p:cNvSpPr>
            <a:spLocks noChangeAspect="1" noChangeArrowheads="1"/>
          </p:cNvSpPr>
          <p:nvPr/>
        </p:nvSpPr>
        <p:spPr bwMode="auto">
          <a:xfrm>
            <a:off x="5448300" y="3019425"/>
            <a:ext cx="190500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2" name="Picture 11">
            <a:extLst>
              <a:ext uri="{FF2B5EF4-FFF2-40B4-BE49-F238E27FC236}">
                <a16:creationId xmlns:a16="http://schemas.microsoft.com/office/drawing/2014/main" id="{BB3DFFED-E6DC-42AB-B93E-EC6CBA09F19A}"/>
              </a:ext>
            </a:extLst>
          </p:cNvPr>
          <p:cNvPicPr>
            <a:picLocks noChangeAspect="1"/>
          </p:cNvPicPr>
          <p:nvPr/>
        </p:nvPicPr>
        <p:blipFill>
          <a:blip r:embed="rId2"/>
          <a:stretch>
            <a:fillRect/>
          </a:stretch>
        </p:blipFill>
        <p:spPr>
          <a:xfrm>
            <a:off x="787511" y="4796452"/>
            <a:ext cx="4076580" cy="914400"/>
          </a:xfrm>
          <a:prstGeom prst="rect">
            <a:avLst/>
          </a:prstGeom>
        </p:spPr>
      </p:pic>
      <p:sp>
        <p:nvSpPr>
          <p:cNvPr id="13" name="TextBox 12">
            <a:extLst>
              <a:ext uri="{FF2B5EF4-FFF2-40B4-BE49-F238E27FC236}">
                <a16:creationId xmlns:a16="http://schemas.microsoft.com/office/drawing/2014/main" id="{E7ECF009-F5D5-4882-B618-CDB466DC406E}"/>
              </a:ext>
            </a:extLst>
          </p:cNvPr>
          <p:cNvSpPr txBox="1"/>
          <p:nvPr/>
        </p:nvSpPr>
        <p:spPr>
          <a:xfrm>
            <a:off x="418875" y="5865791"/>
            <a:ext cx="5639182" cy="830997"/>
          </a:xfrm>
          <a:prstGeom prst="rect">
            <a:avLst/>
          </a:prstGeom>
          <a:noFill/>
        </p:spPr>
        <p:txBody>
          <a:bodyPr wrap="square" rtlCol="0">
            <a:spAutoFit/>
          </a:bodyPr>
          <a:lstStyle/>
          <a:p>
            <a:r>
              <a:rPr lang="en-US" sz="800" dirty="0"/>
              <a:t>It is the policy of the University of Maryland, College of Agriculture and Natural Resources, Maryland Agricultural Experiment Station, and University of Maryland Extension that all persons have equal opportunity and access to programs and facilities without regard to race, color, gender, religion, national origin, sexual orientation, age, martial or parental status, or disability. (Not all prohibited bases apply to all programs.)</a:t>
            </a:r>
          </a:p>
          <a:p>
            <a:endParaRPr lang="en-US" sz="800" dirty="0"/>
          </a:p>
          <a:p>
            <a:r>
              <a:rPr lang="en-US" sz="800" dirty="0"/>
              <a:t>T</a:t>
            </a:r>
          </a:p>
        </p:txBody>
      </p:sp>
      <p:sp>
        <p:nvSpPr>
          <p:cNvPr id="14" name="TextBox 13">
            <a:extLst>
              <a:ext uri="{FF2B5EF4-FFF2-40B4-BE49-F238E27FC236}">
                <a16:creationId xmlns:a16="http://schemas.microsoft.com/office/drawing/2014/main" id="{40E4A93D-AA2D-4830-8EA4-B8F708760785}"/>
              </a:ext>
            </a:extLst>
          </p:cNvPr>
          <p:cNvSpPr txBox="1"/>
          <p:nvPr/>
        </p:nvSpPr>
        <p:spPr>
          <a:xfrm>
            <a:off x="6190041" y="5050525"/>
            <a:ext cx="5604811" cy="1446550"/>
          </a:xfrm>
          <a:prstGeom prst="rect">
            <a:avLst/>
          </a:prstGeom>
          <a:noFill/>
        </p:spPr>
        <p:txBody>
          <a:bodyPr wrap="square" rtlCol="0">
            <a:spAutoFit/>
          </a:bodyPr>
          <a:lstStyle/>
          <a:p>
            <a:r>
              <a:rPr lang="en-US" sz="1400" dirty="0"/>
              <a:t>The University of Maryland Extension (UME) conducts the Maryland Master Gardener Program. </a:t>
            </a:r>
          </a:p>
          <a:p>
            <a:r>
              <a:rPr lang="en-US" sz="1400" dirty="0"/>
              <a:t>The Master Gardener Program’s mission is to educate Maryland residents about safe, effective , and sustainable horticultural- practices that build healthy gardens, landscapes, and communities.</a:t>
            </a:r>
          </a:p>
          <a:p>
            <a:endParaRPr lang="en-US" dirty="0"/>
          </a:p>
        </p:txBody>
      </p:sp>
      <p:sp>
        <p:nvSpPr>
          <p:cNvPr id="3" name="TextBox 2">
            <a:extLst>
              <a:ext uri="{FF2B5EF4-FFF2-40B4-BE49-F238E27FC236}">
                <a16:creationId xmlns:a16="http://schemas.microsoft.com/office/drawing/2014/main" id="{F78D1497-4259-492F-85FA-DF65558F7216}"/>
              </a:ext>
            </a:extLst>
          </p:cNvPr>
          <p:cNvSpPr txBox="1"/>
          <p:nvPr/>
        </p:nvSpPr>
        <p:spPr>
          <a:xfrm>
            <a:off x="2190750" y="4365744"/>
            <a:ext cx="8115300" cy="369332"/>
          </a:xfrm>
          <a:prstGeom prst="rect">
            <a:avLst/>
          </a:prstGeom>
          <a:noFill/>
        </p:spPr>
        <p:txBody>
          <a:bodyPr wrap="square" rtlCol="0">
            <a:spAutoFit/>
          </a:bodyPr>
          <a:lstStyle/>
          <a:p>
            <a:pPr algn="ctr"/>
            <a:r>
              <a:rPr lang="en-US" dirty="0"/>
              <a:t>Created by the Master Gardeners of Anne Arundel County Maryland</a:t>
            </a:r>
          </a:p>
        </p:txBody>
      </p:sp>
      <p:sp>
        <p:nvSpPr>
          <p:cNvPr id="8" name="TextBox 7">
            <a:extLst>
              <a:ext uri="{FF2B5EF4-FFF2-40B4-BE49-F238E27FC236}">
                <a16:creationId xmlns:a16="http://schemas.microsoft.com/office/drawing/2014/main" id="{820F4C3F-777A-4F81-AF10-E27B0E90327B}"/>
              </a:ext>
            </a:extLst>
          </p:cNvPr>
          <p:cNvSpPr txBox="1"/>
          <p:nvPr/>
        </p:nvSpPr>
        <p:spPr>
          <a:xfrm>
            <a:off x="10195263" y="6281289"/>
            <a:ext cx="1116396" cy="276999"/>
          </a:xfrm>
          <a:prstGeom prst="rect">
            <a:avLst/>
          </a:prstGeom>
          <a:noFill/>
        </p:spPr>
        <p:txBody>
          <a:bodyPr wrap="none" rtlCol="0">
            <a:spAutoFit/>
          </a:bodyPr>
          <a:lstStyle/>
          <a:p>
            <a:r>
              <a:rPr lang="en-US" sz="1200"/>
              <a:t>February, 2021</a:t>
            </a:r>
            <a:endParaRPr lang="en-US" sz="1200" dirty="0"/>
          </a:p>
        </p:txBody>
      </p:sp>
      <p:pic>
        <p:nvPicPr>
          <p:cNvPr id="9" name="Picture 8">
            <a:extLst>
              <a:ext uri="{FF2B5EF4-FFF2-40B4-BE49-F238E27FC236}">
                <a16:creationId xmlns:a16="http://schemas.microsoft.com/office/drawing/2014/main" id="{BB03B857-8974-4AD3-BB6E-1BA2F080127E}"/>
              </a:ext>
            </a:extLst>
          </p:cNvPr>
          <p:cNvPicPr>
            <a:picLocks noChangeAspect="1"/>
          </p:cNvPicPr>
          <p:nvPr/>
        </p:nvPicPr>
        <p:blipFill>
          <a:blip r:embed="rId3"/>
          <a:stretch>
            <a:fillRect/>
          </a:stretch>
        </p:blipFill>
        <p:spPr>
          <a:xfrm>
            <a:off x="3909217" y="510559"/>
            <a:ext cx="4297680" cy="2867991"/>
          </a:xfrm>
          <a:prstGeom prst="rect">
            <a:avLst/>
          </a:prstGeom>
        </p:spPr>
      </p:pic>
      <p:sp>
        <p:nvSpPr>
          <p:cNvPr id="10" name="TextBox 9">
            <a:extLst>
              <a:ext uri="{FF2B5EF4-FFF2-40B4-BE49-F238E27FC236}">
                <a16:creationId xmlns:a16="http://schemas.microsoft.com/office/drawing/2014/main" id="{25CBA105-297E-41AA-A7F9-53A16F18C7F0}"/>
              </a:ext>
            </a:extLst>
          </p:cNvPr>
          <p:cNvSpPr txBox="1"/>
          <p:nvPr/>
        </p:nvSpPr>
        <p:spPr>
          <a:xfrm rot="16200000">
            <a:off x="2750957" y="2272847"/>
            <a:ext cx="2030924" cy="230832"/>
          </a:xfrm>
          <a:prstGeom prst="rect">
            <a:avLst/>
          </a:prstGeom>
          <a:noFill/>
        </p:spPr>
        <p:txBody>
          <a:bodyPr wrap="square" rtlCol="0">
            <a:spAutoFit/>
          </a:bodyPr>
          <a:lstStyle/>
          <a:p>
            <a:r>
              <a:rPr lang="en-US" sz="900" dirty="0"/>
              <a:t> CC PDM 1.0</a:t>
            </a:r>
          </a:p>
        </p:txBody>
      </p:sp>
    </p:spTree>
    <p:extLst>
      <p:ext uri="{BB962C8B-B14F-4D97-AF65-F5344CB8AC3E}">
        <p14:creationId xmlns:p14="http://schemas.microsoft.com/office/powerpoint/2010/main" val="3136714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F8495-20E1-4B13-B8CB-0C8F39F53A25}"/>
              </a:ext>
            </a:extLst>
          </p:cNvPr>
          <p:cNvPicPr>
            <a:picLocks noChangeAspect="1"/>
          </p:cNvPicPr>
          <p:nvPr/>
        </p:nvPicPr>
        <p:blipFill>
          <a:blip r:embed="rId3"/>
          <a:stretch>
            <a:fillRect/>
          </a:stretch>
        </p:blipFill>
        <p:spPr>
          <a:xfrm>
            <a:off x="1085843" y="871105"/>
            <a:ext cx="4023360" cy="5340871"/>
          </a:xfrm>
          <a:prstGeom prst="rect">
            <a:avLst/>
          </a:prstGeom>
        </p:spPr>
      </p:pic>
      <p:sp>
        <p:nvSpPr>
          <p:cNvPr id="3" name="TextBox 2">
            <a:extLst>
              <a:ext uri="{FF2B5EF4-FFF2-40B4-BE49-F238E27FC236}">
                <a16:creationId xmlns:a16="http://schemas.microsoft.com/office/drawing/2014/main" id="{257EF5D7-46F2-43A2-A514-AFEE706A8AD7}"/>
              </a:ext>
            </a:extLst>
          </p:cNvPr>
          <p:cNvSpPr txBox="1"/>
          <p:nvPr/>
        </p:nvSpPr>
        <p:spPr>
          <a:xfrm>
            <a:off x="6095999" y="1209822"/>
            <a:ext cx="5010157" cy="4524315"/>
          </a:xfrm>
          <a:prstGeom prst="rect">
            <a:avLst/>
          </a:prstGeom>
          <a:noFill/>
        </p:spPr>
        <p:txBody>
          <a:bodyPr wrap="square" rtlCol="0">
            <a:spAutoFit/>
          </a:bodyPr>
          <a:lstStyle/>
          <a:p>
            <a:r>
              <a:rPr lang="en-US" sz="3600" dirty="0"/>
              <a:t>The Monarch Butterfly Biosphere Reserve in Mexico is designated a UNESCO World Heritage site for its scientific importance and is legally protected by international treaties.</a:t>
            </a:r>
          </a:p>
        </p:txBody>
      </p:sp>
      <p:sp>
        <p:nvSpPr>
          <p:cNvPr id="4" name="TextBox 3">
            <a:extLst>
              <a:ext uri="{FF2B5EF4-FFF2-40B4-BE49-F238E27FC236}">
                <a16:creationId xmlns:a16="http://schemas.microsoft.com/office/drawing/2014/main" id="{A46D587B-122C-4996-9DAC-124629A472DE}"/>
              </a:ext>
            </a:extLst>
          </p:cNvPr>
          <p:cNvSpPr txBox="1"/>
          <p:nvPr/>
        </p:nvSpPr>
        <p:spPr>
          <a:xfrm>
            <a:off x="5852160" y="6077243"/>
            <a:ext cx="5725551" cy="276999"/>
          </a:xfrm>
          <a:prstGeom prst="rect">
            <a:avLst/>
          </a:prstGeom>
          <a:noFill/>
        </p:spPr>
        <p:txBody>
          <a:bodyPr wrap="square" rtlCol="0">
            <a:spAutoFit/>
          </a:bodyPr>
          <a:lstStyle/>
          <a:p>
            <a:r>
              <a:rPr lang="en-US" sz="1200" dirty="0"/>
              <a:t>Source: Wikipedia</a:t>
            </a:r>
          </a:p>
        </p:txBody>
      </p:sp>
    </p:spTree>
    <p:extLst>
      <p:ext uri="{BB962C8B-B14F-4D97-AF65-F5344CB8AC3E}">
        <p14:creationId xmlns:p14="http://schemas.microsoft.com/office/powerpoint/2010/main" val="213485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BF8AE6-ED11-444D-9A04-5522D1768041}"/>
              </a:ext>
            </a:extLst>
          </p:cNvPr>
          <p:cNvSpPr txBox="1"/>
          <p:nvPr/>
        </p:nvSpPr>
        <p:spPr>
          <a:xfrm>
            <a:off x="2196123" y="1109784"/>
            <a:ext cx="7338646" cy="769441"/>
          </a:xfrm>
          <a:prstGeom prst="rect">
            <a:avLst/>
          </a:prstGeom>
          <a:noFill/>
        </p:spPr>
        <p:txBody>
          <a:bodyPr wrap="square" rtlCol="0">
            <a:spAutoFit/>
          </a:bodyPr>
          <a:lstStyle/>
          <a:p>
            <a:pPr algn="ctr"/>
            <a:r>
              <a:rPr lang="en-US" sz="4400" dirty="0"/>
              <a:t>Life Cycle </a:t>
            </a:r>
          </a:p>
        </p:txBody>
      </p:sp>
      <p:sp>
        <p:nvSpPr>
          <p:cNvPr id="4" name="TextBox 3">
            <a:extLst>
              <a:ext uri="{FF2B5EF4-FFF2-40B4-BE49-F238E27FC236}">
                <a16:creationId xmlns:a16="http://schemas.microsoft.com/office/drawing/2014/main" id="{126F4D6C-8CCB-4A75-88A5-DF62310DA0B3}"/>
              </a:ext>
            </a:extLst>
          </p:cNvPr>
          <p:cNvSpPr txBox="1"/>
          <p:nvPr/>
        </p:nvSpPr>
        <p:spPr>
          <a:xfrm>
            <a:off x="1693716" y="2059436"/>
            <a:ext cx="9476510" cy="1569660"/>
          </a:xfrm>
          <a:prstGeom prst="rect">
            <a:avLst/>
          </a:prstGeom>
          <a:noFill/>
        </p:spPr>
        <p:txBody>
          <a:bodyPr wrap="square" rtlCol="0">
            <a:spAutoFit/>
          </a:bodyPr>
          <a:lstStyle/>
          <a:p>
            <a:pPr marL="457200" indent="-457200">
              <a:buFont typeface="Arial" panose="020B0604020202020204" pitchFamily="34" charset="0"/>
              <a:buChar char="•"/>
            </a:pPr>
            <a:r>
              <a:rPr lang="en-US" sz="3200" dirty="0"/>
              <a:t>The monarch undergoes complete metamorphosis; that is, it completely changes its size and shape during its life cycle.</a:t>
            </a:r>
          </a:p>
        </p:txBody>
      </p:sp>
      <p:sp>
        <p:nvSpPr>
          <p:cNvPr id="6" name="TextBox 5">
            <a:extLst>
              <a:ext uri="{FF2B5EF4-FFF2-40B4-BE49-F238E27FC236}">
                <a16:creationId xmlns:a16="http://schemas.microsoft.com/office/drawing/2014/main" id="{8BD5E3DF-EFEB-49DE-B868-93C85B615B70}"/>
              </a:ext>
            </a:extLst>
          </p:cNvPr>
          <p:cNvSpPr txBox="1"/>
          <p:nvPr/>
        </p:nvSpPr>
        <p:spPr>
          <a:xfrm>
            <a:off x="1693716" y="3748975"/>
            <a:ext cx="9279081"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a:t>The time for each stage of the cycle is temperature dependent.</a:t>
            </a:r>
          </a:p>
        </p:txBody>
      </p:sp>
      <p:sp>
        <p:nvSpPr>
          <p:cNvPr id="8" name="Rectangle 7">
            <a:extLst>
              <a:ext uri="{FF2B5EF4-FFF2-40B4-BE49-F238E27FC236}">
                <a16:creationId xmlns:a16="http://schemas.microsoft.com/office/drawing/2014/main" id="{463A38CF-B3CC-4A2D-9AE0-FA43B71BA5C4}"/>
              </a:ext>
            </a:extLst>
          </p:cNvPr>
          <p:cNvSpPr/>
          <p:nvPr/>
        </p:nvSpPr>
        <p:spPr>
          <a:xfrm>
            <a:off x="1693716" y="5215189"/>
            <a:ext cx="9694720" cy="1077218"/>
          </a:xfrm>
          <a:prstGeom prst="rect">
            <a:avLst/>
          </a:prstGeom>
        </p:spPr>
        <p:txBody>
          <a:bodyPr wrap="square">
            <a:spAutoFit/>
          </a:bodyPr>
          <a:lstStyle/>
          <a:p>
            <a:pPr marL="457200" indent="-457200">
              <a:buFont typeface="Arial" panose="020B0604020202020204" pitchFamily="34" charset="0"/>
              <a:buChar char="•"/>
            </a:pPr>
            <a:r>
              <a:rPr lang="en-US" sz="3200" dirty="0"/>
              <a:t>Instar – the name given to each stage of a caterpillar’s development</a:t>
            </a:r>
          </a:p>
        </p:txBody>
      </p:sp>
    </p:spTree>
    <p:extLst>
      <p:ext uri="{BB962C8B-B14F-4D97-AF65-F5344CB8AC3E}">
        <p14:creationId xmlns:p14="http://schemas.microsoft.com/office/powerpoint/2010/main" val="562051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45004A-B8CD-4EEA-B25D-868086CC373E}"/>
              </a:ext>
            </a:extLst>
          </p:cNvPr>
          <p:cNvPicPr>
            <a:picLocks noChangeAspect="1"/>
          </p:cNvPicPr>
          <p:nvPr/>
        </p:nvPicPr>
        <p:blipFill>
          <a:blip r:embed="rId3"/>
          <a:stretch>
            <a:fillRect/>
          </a:stretch>
        </p:blipFill>
        <p:spPr>
          <a:xfrm>
            <a:off x="865832" y="1759619"/>
            <a:ext cx="1440158" cy="1463040"/>
          </a:xfrm>
          <a:prstGeom prst="rect">
            <a:avLst/>
          </a:prstGeom>
        </p:spPr>
      </p:pic>
      <p:sp>
        <p:nvSpPr>
          <p:cNvPr id="3" name="TextBox 2">
            <a:extLst>
              <a:ext uri="{FF2B5EF4-FFF2-40B4-BE49-F238E27FC236}">
                <a16:creationId xmlns:a16="http://schemas.microsoft.com/office/drawing/2014/main" id="{503E24F2-4C4E-4048-A693-31152E4CE343}"/>
              </a:ext>
            </a:extLst>
          </p:cNvPr>
          <p:cNvSpPr txBox="1"/>
          <p:nvPr/>
        </p:nvSpPr>
        <p:spPr>
          <a:xfrm>
            <a:off x="2626822" y="370553"/>
            <a:ext cx="6143106" cy="769441"/>
          </a:xfrm>
          <a:prstGeom prst="rect">
            <a:avLst/>
          </a:prstGeom>
          <a:noFill/>
        </p:spPr>
        <p:txBody>
          <a:bodyPr wrap="square" rtlCol="0">
            <a:spAutoFit/>
          </a:bodyPr>
          <a:lstStyle/>
          <a:p>
            <a:pPr algn="ctr"/>
            <a:r>
              <a:rPr lang="en-US" sz="4400" dirty="0"/>
              <a:t>Life Cycle</a:t>
            </a:r>
          </a:p>
        </p:txBody>
      </p:sp>
      <p:sp>
        <p:nvSpPr>
          <p:cNvPr id="4" name="TextBox 3">
            <a:extLst>
              <a:ext uri="{FF2B5EF4-FFF2-40B4-BE49-F238E27FC236}">
                <a16:creationId xmlns:a16="http://schemas.microsoft.com/office/drawing/2014/main" id="{69F6E563-0486-4094-BF93-907AADC3CD97}"/>
              </a:ext>
            </a:extLst>
          </p:cNvPr>
          <p:cNvSpPr txBox="1"/>
          <p:nvPr/>
        </p:nvSpPr>
        <p:spPr>
          <a:xfrm>
            <a:off x="2892729" y="1890974"/>
            <a:ext cx="7580019" cy="1569660"/>
          </a:xfrm>
          <a:prstGeom prst="rect">
            <a:avLst/>
          </a:prstGeom>
          <a:noFill/>
        </p:spPr>
        <p:txBody>
          <a:bodyPr wrap="square" rtlCol="0">
            <a:spAutoFit/>
          </a:bodyPr>
          <a:lstStyle/>
          <a:p>
            <a:r>
              <a:rPr lang="en-US" sz="2400" dirty="0"/>
              <a:t>A single egg is laid on the underside of an </a:t>
            </a:r>
            <a:r>
              <a:rPr lang="en-US" sz="2400" dirty="0" err="1"/>
              <a:t>Asclepias</a:t>
            </a:r>
            <a:r>
              <a:rPr lang="en-US" sz="2400" dirty="0"/>
              <a:t> plant leaf by one female. It is about the size of the head of a straight pin and remains in the egg from for 3-5 days. A female can lay 300-500 eggs over a 2-5 week time frame.</a:t>
            </a:r>
          </a:p>
        </p:txBody>
      </p:sp>
      <p:pic>
        <p:nvPicPr>
          <p:cNvPr id="5" name="Picture 4">
            <a:extLst>
              <a:ext uri="{FF2B5EF4-FFF2-40B4-BE49-F238E27FC236}">
                <a16:creationId xmlns:a16="http://schemas.microsoft.com/office/drawing/2014/main" id="{2B6BE9B3-B1DD-48AB-934A-97DCE43F6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511" y="4344883"/>
            <a:ext cx="1828800" cy="1217903"/>
          </a:xfrm>
          <a:prstGeom prst="rect">
            <a:avLst/>
          </a:prstGeom>
        </p:spPr>
      </p:pic>
      <p:sp>
        <p:nvSpPr>
          <p:cNvPr id="6" name="TextBox 5">
            <a:extLst>
              <a:ext uri="{FF2B5EF4-FFF2-40B4-BE49-F238E27FC236}">
                <a16:creationId xmlns:a16="http://schemas.microsoft.com/office/drawing/2014/main" id="{ABDB19CC-25DD-4742-977A-2531E132E361}"/>
              </a:ext>
            </a:extLst>
          </p:cNvPr>
          <p:cNvSpPr txBox="1"/>
          <p:nvPr/>
        </p:nvSpPr>
        <p:spPr>
          <a:xfrm>
            <a:off x="2892729" y="4538335"/>
            <a:ext cx="7233460" cy="830997"/>
          </a:xfrm>
          <a:prstGeom prst="rect">
            <a:avLst/>
          </a:prstGeom>
          <a:noFill/>
        </p:spPr>
        <p:txBody>
          <a:bodyPr wrap="square" rtlCol="0">
            <a:spAutoFit/>
          </a:bodyPr>
          <a:lstStyle/>
          <a:p>
            <a:r>
              <a:rPr lang="en-US" sz="2400" dirty="0"/>
              <a:t>The first (1</a:t>
            </a:r>
            <a:r>
              <a:rPr lang="en-US" sz="2400" baseline="30000" dirty="0"/>
              <a:t>st</a:t>
            </a:r>
            <a:r>
              <a:rPr lang="en-US" sz="2400" dirty="0"/>
              <a:t>) instar is about the size of a grain of rice and remains in this stage for 1-3 days.</a:t>
            </a:r>
          </a:p>
        </p:txBody>
      </p:sp>
      <p:sp>
        <p:nvSpPr>
          <p:cNvPr id="11" name="Arrow: Down 10">
            <a:extLst>
              <a:ext uri="{FF2B5EF4-FFF2-40B4-BE49-F238E27FC236}">
                <a16:creationId xmlns:a16="http://schemas.microsoft.com/office/drawing/2014/main" id="{B2D15A19-6315-42F9-B77D-32B08C8061F9}"/>
              </a:ext>
            </a:extLst>
          </p:cNvPr>
          <p:cNvSpPr/>
          <p:nvPr/>
        </p:nvSpPr>
        <p:spPr>
          <a:xfrm>
            <a:off x="1283347" y="3553691"/>
            <a:ext cx="484632" cy="4188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508A210B-024A-4316-9DD5-680B4DFB2DF7}"/>
              </a:ext>
            </a:extLst>
          </p:cNvPr>
          <p:cNvSpPr/>
          <p:nvPr/>
        </p:nvSpPr>
        <p:spPr>
          <a:xfrm>
            <a:off x="1283347" y="6005447"/>
            <a:ext cx="484632" cy="4268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D9E3B3E-3094-452E-A4F6-49AD176363A6}"/>
              </a:ext>
            </a:extLst>
          </p:cNvPr>
          <p:cNvPicPr>
            <a:picLocks noChangeAspect="1"/>
          </p:cNvPicPr>
          <p:nvPr/>
        </p:nvPicPr>
        <p:blipFill>
          <a:blip r:embed="rId5"/>
          <a:stretch>
            <a:fillRect/>
          </a:stretch>
        </p:blipFill>
        <p:spPr>
          <a:xfrm>
            <a:off x="2892729" y="6170147"/>
            <a:ext cx="5724640" cy="262151"/>
          </a:xfrm>
          <a:prstGeom prst="rect">
            <a:avLst/>
          </a:prstGeom>
        </p:spPr>
      </p:pic>
    </p:spTree>
    <p:extLst>
      <p:ext uri="{BB962C8B-B14F-4D97-AF65-F5344CB8AC3E}">
        <p14:creationId xmlns:p14="http://schemas.microsoft.com/office/powerpoint/2010/main" val="451855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F01BE-C9B7-4D06-88BC-DD38CE766C73}"/>
              </a:ext>
            </a:extLst>
          </p:cNvPr>
          <p:cNvSpPr txBox="1"/>
          <p:nvPr/>
        </p:nvSpPr>
        <p:spPr>
          <a:xfrm>
            <a:off x="2876203" y="349136"/>
            <a:ext cx="5602778" cy="769441"/>
          </a:xfrm>
          <a:prstGeom prst="rect">
            <a:avLst/>
          </a:prstGeom>
          <a:noFill/>
        </p:spPr>
        <p:txBody>
          <a:bodyPr wrap="square" rtlCol="0">
            <a:spAutoFit/>
          </a:bodyPr>
          <a:lstStyle/>
          <a:p>
            <a:pPr algn="ctr"/>
            <a:r>
              <a:rPr lang="en-US" sz="4400" dirty="0"/>
              <a:t>Life Cycle – Instars 2-4</a:t>
            </a:r>
          </a:p>
        </p:txBody>
      </p:sp>
      <p:pic>
        <p:nvPicPr>
          <p:cNvPr id="3" name="Picture 2">
            <a:extLst>
              <a:ext uri="{FF2B5EF4-FFF2-40B4-BE49-F238E27FC236}">
                <a16:creationId xmlns:a16="http://schemas.microsoft.com/office/drawing/2014/main" id="{91FF18CD-AFB4-4804-8698-C2BB1EABD7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237" y="1328632"/>
            <a:ext cx="1371600" cy="1371600"/>
          </a:xfrm>
          <a:prstGeom prst="rect">
            <a:avLst/>
          </a:prstGeom>
        </p:spPr>
      </p:pic>
      <p:pic>
        <p:nvPicPr>
          <p:cNvPr id="4" name="Picture 3">
            <a:extLst>
              <a:ext uri="{FF2B5EF4-FFF2-40B4-BE49-F238E27FC236}">
                <a16:creationId xmlns:a16="http://schemas.microsoft.com/office/drawing/2014/main" id="{ADE8E59C-D260-48E3-A4FC-97726D23F371}"/>
              </a:ext>
            </a:extLst>
          </p:cNvPr>
          <p:cNvPicPr>
            <a:picLocks noChangeAspect="1"/>
          </p:cNvPicPr>
          <p:nvPr/>
        </p:nvPicPr>
        <p:blipFill>
          <a:blip r:embed="rId3"/>
          <a:stretch>
            <a:fillRect/>
          </a:stretch>
        </p:blipFill>
        <p:spPr>
          <a:xfrm>
            <a:off x="1086237" y="3121365"/>
            <a:ext cx="1463167" cy="1463167"/>
          </a:xfrm>
          <a:prstGeom prst="rect">
            <a:avLst/>
          </a:prstGeom>
        </p:spPr>
      </p:pic>
      <p:pic>
        <p:nvPicPr>
          <p:cNvPr id="5" name="Picture 4">
            <a:extLst>
              <a:ext uri="{FF2B5EF4-FFF2-40B4-BE49-F238E27FC236}">
                <a16:creationId xmlns:a16="http://schemas.microsoft.com/office/drawing/2014/main" id="{918B2C27-2FBC-4F07-BD9C-547AAAA956A4}"/>
              </a:ext>
            </a:extLst>
          </p:cNvPr>
          <p:cNvPicPr>
            <a:picLocks noChangeAspect="1"/>
          </p:cNvPicPr>
          <p:nvPr/>
        </p:nvPicPr>
        <p:blipFill>
          <a:blip r:embed="rId4"/>
          <a:stretch>
            <a:fillRect/>
          </a:stretch>
        </p:blipFill>
        <p:spPr>
          <a:xfrm>
            <a:off x="1042827" y="4954249"/>
            <a:ext cx="1554615" cy="1554615"/>
          </a:xfrm>
          <a:prstGeom prst="rect">
            <a:avLst/>
          </a:prstGeom>
        </p:spPr>
      </p:pic>
      <p:sp>
        <p:nvSpPr>
          <p:cNvPr id="6" name="TextBox 5">
            <a:extLst>
              <a:ext uri="{FF2B5EF4-FFF2-40B4-BE49-F238E27FC236}">
                <a16:creationId xmlns:a16="http://schemas.microsoft.com/office/drawing/2014/main" id="{778EDB1A-147C-4A19-9266-02A10DA1767A}"/>
              </a:ext>
            </a:extLst>
          </p:cNvPr>
          <p:cNvSpPr txBox="1"/>
          <p:nvPr/>
        </p:nvSpPr>
        <p:spPr>
          <a:xfrm>
            <a:off x="3099261" y="1552767"/>
            <a:ext cx="7499466" cy="1107996"/>
          </a:xfrm>
          <a:prstGeom prst="rect">
            <a:avLst/>
          </a:prstGeom>
          <a:noFill/>
        </p:spPr>
        <p:txBody>
          <a:bodyPr wrap="square" rtlCol="0">
            <a:spAutoFit/>
          </a:bodyPr>
          <a:lstStyle/>
          <a:p>
            <a:r>
              <a:rPr lang="en-US" sz="2400" dirty="0"/>
              <a:t>The second (2</a:t>
            </a:r>
            <a:r>
              <a:rPr lang="en-US" sz="2400" baseline="30000" dirty="0"/>
              <a:t>nd</a:t>
            </a:r>
            <a:r>
              <a:rPr lang="en-US" sz="2400" dirty="0"/>
              <a:t>) instar has a  length of the diameter of a Crayola crayon and remains in this stage 1-3 days.</a:t>
            </a:r>
          </a:p>
          <a:p>
            <a:endParaRPr lang="en-US" dirty="0"/>
          </a:p>
        </p:txBody>
      </p:sp>
      <p:sp>
        <p:nvSpPr>
          <p:cNvPr id="7" name="TextBox 6">
            <a:extLst>
              <a:ext uri="{FF2B5EF4-FFF2-40B4-BE49-F238E27FC236}">
                <a16:creationId xmlns:a16="http://schemas.microsoft.com/office/drawing/2014/main" id="{8974F9BB-7E56-4581-9EFE-E1BA93F0AA7A}"/>
              </a:ext>
            </a:extLst>
          </p:cNvPr>
          <p:cNvSpPr txBox="1"/>
          <p:nvPr/>
        </p:nvSpPr>
        <p:spPr>
          <a:xfrm>
            <a:off x="3232264" y="3378119"/>
            <a:ext cx="7233459" cy="830997"/>
          </a:xfrm>
          <a:prstGeom prst="rect">
            <a:avLst/>
          </a:prstGeom>
          <a:noFill/>
        </p:spPr>
        <p:txBody>
          <a:bodyPr wrap="square" rtlCol="0">
            <a:spAutoFit/>
          </a:bodyPr>
          <a:lstStyle/>
          <a:p>
            <a:r>
              <a:rPr lang="en-US" sz="2400" dirty="0"/>
              <a:t>The third (3</a:t>
            </a:r>
            <a:r>
              <a:rPr lang="en-US" sz="2400" baseline="30000" dirty="0"/>
              <a:t>rd</a:t>
            </a:r>
            <a:r>
              <a:rPr lang="en-US" sz="2400" dirty="0"/>
              <a:t>) instar is the size of a standard staple and remains in this stage for 1-3 days.</a:t>
            </a:r>
          </a:p>
        </p:txBody>
      </p:sp>
      <p:sp>
        <p:nvSpPr>
          <p:cNvPr id="8" name="TextBox 7">
            <a:extLst>
              <a:ext uri="{FF2B5EF4-FFF2-40B4-BE49-F238E27FC236}">
                <a16:creationId xmlns:a16="http://schemas.microsoft.com/office/drawing/2014/main" id="{77F7A82E-26E4-4C72-AEB4-8D5F5FD524D9}"/>
              </a:ext>
            </a:extLst>
          </p:cNvPr>
          <p:cNvSpPr txBox="1"/>
          <p:nvPr/>
        </p:nvSpPr>
        <p:spPr>
          <a:xfrm>
            <a:off x="3391594" y="5171681"/>
            <a:ext cx="7233458" cy="830997"/>
          </a:xfrm>
          <a:prstGeom prst="rect">
            <a:avLst/>
          </a:prstGeom>
          <a:noFill/>
        </p:spPr>
        <p:txBody>
          <a:bodyPr wrap="square" rtlCol="0">
            <a:spAutoFit/>
          </a:bodyPr>
          <a:lstStyle/>
          <a:p>
            <a:r>
              <a:rPr lang="en-US" sz="2400" dirty="0"/>
              <a:t>The fourth (4</a:t>
            </a:r>
            <a:r>
              <a:rPr lang="en-US" sz="2400" baseline="30000" dirty="0"/>
              <a:t>th</a:t>
            </a:r>
            <a:r>
              <a:rPr lang="en-US" sz="2400" dirty="0"/>
              <a:t>) instar is the size of the diameter of a quarter and remains in this stage for 1-3 days.</a:t>
            </a:r>
          </a:p>
        </p:txBody>
      </p:sp>
      <p:sp>
        <p:nvSpPr>
          <p:cNvPr id="10" name="Arrow: Down 9">
            <a:extLst>
              <a:ext uri="{FF2B5EF4-FFF2-40B4-BE49-F238E27FC236}">
                <a16:creationId xmlns:a16="http://schemas.microsoft.com/office/drawing/2014/main" id="{CB646CB8-206C-4462-8929-9C33964428BE}"/>
              </a:ext>
            </a:extLst>
          </p:cNvPr>
          <p:cNvSpPr/>
          <p:nvPr/>
        </p:nvSpPr>
        <p:spPr>
          <a:xfrm>
            <a:off x="1621228" y="2795962"/>
            <a:ext cx="484632" cy="2296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889049F7-A385-4222-A95F-1A1339FFB4A1}"/>
              </a:ext>
            </a:extLst>
          </p:cNvPr>
          <p:cNvSpPr/>
          <p:nvPr/>
        </p:nvSpPr>
        <p:spPr>
          <a:xfrm>
            <a:off x="1621228" y="4655509"/>
            <a:ext cx="484632" cy="2277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6B904D01-FFC3-4CCD-A82B-CBD14E54AD69}"/>
              </a:ext>
            </a:extLst>
          </p:cNvPr>
          <p:cNvSpPr/>
          <p:nvPr/>
        </p:nvSpPr>
        <p:spPr>
          <a:xfrm>
            <a:off x="1575504" y="6555977"/>
            <a:ext cx="484632" cy="2499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821F256-5DAC-49E4-881B-2E21357370F8}"/>
              </a:ext>
            </a:extLst>
          </p:cNvPr>
          <p:cNvPicPr>
            <a:picLocks noChangeAspect="1"/>
          </p:cNvPicPr>
          <p:nvPr/>
        </p:nvPicPr>
        <p:blipFill>
          <a:blip r:embed="rId5"/>
          <a:stretch>
            <a:fillRect/>
          </a:stretch>
        </p:blipFill>
        <p:spPr>
          <a:xfrm>
            <a:off x="3391594" y="6283836"/>
            <a:ext cx="5724640" cy="262151"/>
          </a:xfrm>
          <a:prstGeom prst="rect">
            <a:avLst/>
          </a:prstGeom>
        </p:spPr>
      </p:pic>
    </p:spTree>
    <p:extLst>
      <p:ext uri="{BB962C8B-B14F-4D97-AF65-F5344CB8AC3E}">
        <p14:creationId xmlns:p14="http://schemas.microsoft.com/office/powerpoint/2010/main" val="390544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4414BD-DFDD-475B-A187-12A52E9C656E}"/>
              </a:ext>
            </a:extLst>
          </p:cNvPr>
          <p:cNvSpPr txBox="1"/>
          <p:nvPr/>
        </p:nvSpPr>
        <p:spPr>
          <a:xfrm>
            <a:off x="1687485" y="382385"/>
            <a:ext cx="7506392" cy="769441"/>
          </a:xfrm>
          <a:prstGeom prst="rect">
            <a:avLst/>
          </a:prstGeom>
          <a:noFill/>
        </p:spPr>
        <p:txBody>
          <a:bodyPr wrap="square" rtlCol="0">
            <a:spAutoFit/>
          </a:bodyPr>
          <a:lstStyle/>
          <a:p>
            <a:pPr algn="ctr"/>
            <a:r>
              <a:rPr lang="en-US" sz="4400" dirty="0"/>
              <a:t>Life Cycle – Instar 5 to chrysalis</a:t>
            </a:r>
          </a:p>
        </p:txBody>
      </p:sp>
      <p:pic>
        <p:nvPicPr>
          <p:cNvPr id="3" name="Picture 2">
            <a:extLst>
              <a:ext uri="{FF2B5EF4-FFF2-40B4-BE49-F238E27FC236}">
                <a16:creationId xmlns:a16="http://schemas.microsoft.com/office/drawing/2014/main" id="{536EE87C-52CB-4A75-A142-789A62340392}"/>
              </a:ext>
            </a:extLst>
          </p:cNvPr>
          <p:cNvPicPr>
            <a:picLocks noChangeAspect="1"/>
          </p:cNvPicPr>
          <p:nvPr/>
        </p:nvPicPr>
        <p:blipFill>
          <a:blip r:embed="rId2"/>
          <a:stretch>
            <a:fillRect/>
          </a:stretch>
        </p:blipFill>
        <p:spPr>
          <a:xfrm>
            <a:off x="961997" y="1208387"/>
            <a:ext cx="1450974" cy="1920406"/>
          </a:xfrm>
          <a:prstGeom prst="rect">
            <a:avLst/>
          </a:prstGeom>
        </p:spPr>
      </p:pic>
      <p:sp>
        <p:nvSpPr>
          <p:cNvPr id="4" name="TextBox 3">
            <a:extLst>
              <a:ext uri="{FF2B5EF4-FFF2-40B4-BE49-F238E27FC236}">
                <a16:creationId xmlns:a16="http://schemas.microsoft.com/office/drawing/2014/main" id="{B0157E83-54D1-44B7-A16E-FD0F316D6B64}"/>
              </a:ext>
            </a:extLst>
          </p:cNvPr>
          <p:cNvSpPr txBox="1"/>
          <p:nvPr/>
        </p:nvSpPr>
        <p:spPr>
          <a:xfrm>
            <a:off x="2743201" y="1663575"/>
            <a:ext cx="7822276" cy="830997"/>
          </a:xfrm>
          <a:prstGeom prst="rect">
            <a:avLst/>
          </a:prstGeom>
          <a:noFill/>
        </p:spPr>
        <p:txBody>
          <a:bodyPr wrap="square" rtlCol="0">
            <a:spAutoFit/>
          </a:bodyPr>
          <a:lstStyle/>
          <a:p>
            <a:r>
              <a:rPr lang="en-US" sz="2400" dirty="0"/>
              <a:t>The fifth (5</a:t>
            </a:r>
            <a:r>
              <a:rPr lang="en-US" sz="2400" baseline="30000" dirty="0"/>
              <a:t>th</a:t>
            </a:r>
            <a:r>
              <a:rPr lang="en-US" sz="2400" dirty="0"/>
              <a:t>) instar is about 2 ½” long and remains in this stage for 3-5 days.</a:t>
            </a:r>
          </a:p>
        </p:txBody>
      </p:sp>
      <p:pic>
        <p:nvPicPr>
          <p:cNvPr id="5" name="Picture 4">
            <a:extLst>
              <a:ext uri="{FF2B5EF4-FFF2-40B4-BE49-F238E27FC236}">
                <a16:creationId xmlns:a16="http://schemas.microsoft.com/office/drawing/2014/main" id="{0A8BAC60-879A-4282-98B2-741D3570B9E7}"/>
              </a:ext>
            </a:extLst>
          </p:cNvPr>
          <p:cNvPicPr>
            <a:picLocks noChangeAspect="1"/>
          </p:cNvPicPr>
          <p:nvPr/>
        </p:nvPicPr>
        <p:blipFill>
          <a:blip r:embed="rId3"/>
          <a:stretch>
            <a:fillRect/>
          </a:stretch>
        </p:blipFill>
        <p:spPr>
          <a:xfrm>
            <a:off x="706503" y="3790604"/>
            <a:ext cx="1828959" cy="1828959"/>
          </a:xfrm>
          <a:prstGeom prst="rect">
            <a:avLst/>
          </a:prstGeom>
        </p:spPr>
      </p:pic>
      <p:sp>
        <p:nvSpPr>
          <p:cNvPr id="6" name="TextBox 5">
            <a:extLst>
              <a:ext uri="{FF2B5EF4-FFF2-40B4-BE49-F238E27FC236}">
                <a16:creationId xmlns:a16="http://schemas.microsoft.com/office/drawing/2014/main" id="{E9E5FD4D-106C-4A48-A435-C83CC948B4CE}"/>
              </a:ext>
            </a:extLst>
          </p:cNvPr>
          <p:cNvSpPr txBox="1"/>
          <p:nvPr/>
        </p:nvSpPr>
        <p:spPr>
          <a:xfrm>
            <a:off x="2892829" y="4206241"/>
            <a:ext cx="7822276" cy="830997"/>
          </a:xfrm>
          <a:prstGeom prst="rect">
            <a:avLst/>
          </a:prstGeom>
          <a:noFill/>
        </p:spPr>
        <p:txBody>
          <a:bodyPr wrap="square" rtlCol="0">
            <a:spAutoFit/>
          </a:bodyPr>
          <a:lstStyle/>
          <a:p>
            <a:r>
              <a:rPr lang="en-US" sz="2400" dirty="0"/>
              <a:t>The fifth instar forms a J shape as it begins to form a chrysalis or pupa.</a:t>
            </a:r>
          </a:p>
        </p:txBody>
      </p:sp>
      <p:sp>
        <p:nvSpPr>
          <p:cNvPr id="8" name="Arrow: Down 7">
            <a:extLst>
              <a:ext uri="{FF2B5EF4-FFF2-40B4-BE49-F238E27FC236}">
                <a16:creationId xmlns:a16="http://schemas.microsoft.com/office/drawing/2014/main" id="{BCC3F66F-F531-4505-9C15-F096B7C33B77}"/>
              </a:ext>
            </a:extLst>
          </p:cNvPr>
          <p:cNvSpPr/>
          <p:nvPr/>
        </p:nvSpPr>
        <p:spPr>
          <a:xfrm>
            <a:off x="1445169" y="3278896"/>
            <a:ext cx="484632" cy="3002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6C6F5DE5-03BA-4B55-9169-DA29810B8F19}"/>
              </a:ext>
            </a:extLst>
          </p:cNvPr>
          <p:cNvSpPr/>
          <p:nvPr/>
        </p:nvSpPr>
        <p:spPr>
          <a:xfrm>
            <a:off x="1378666" y="5846558"/>
            <a:ext cx="484632" cy="3713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FB2428D-B1C2-42F0-B1DD-1C038A7E1653}"/>
              </a:ext>
            </a:extLst>
          </p:cNvPr>
          <p:cNvPicPr>
            <a:picLocks noChangeAspect="1"/>
          </p:cNvPicPr>
          <p:nvPr/>
        </p:nvPicPr>
        <p:blipFill>
          <a:blip r:embed="rId4"/>
          <a:stretch>
            <a:fillRect/>
          </a:stretch>
        </p:blipFill>
        <p:spPr>
          <a:xfrm>
            <a:off x="3069557" y="6032219"/>
            <a:ext cx="5724640" cy="262151"/>
          </a:xfrm>
          <a:prstGeom prst="rect">
            <a:avLst/>
          </a:prstGeom>
        </p:spPr>
      </p:pic>
    </p:spTree>
    <p:extLst>
      <p:ext uri="{BB962C8B-B14F-4D97-AF65-F5344CB8AC3E}">
        <p14:creationId xmlns:p14="http://schemas.microsoft.com/office/powerpoint/2010/main" val="2995514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54420C-96E8-4590-A2C9-533436C65183}"/>
              </a:ext>
            </a:extLst>
          </p:cNvPr>
          <p:cNvSpPr txBox="1"/>
          <p:nvPr/>
        </p:nvSpPr>
        <p:spPr>
          <a:xfrm>
            <a:off x="2959331" y="665019"/>
            <a:ext cx="5153889" cy="769441"/>
          </a:xfrm>
          <a:prstGeom prst="rect">
            <a:avLst/>
          </a:prstGeom>
          <a:noFill/>
        </p:spPr>
        <p:txBody>
          <a:bodyPr wrap="square" rtlCol="0">
            <a:spAutoFit/>
          </a:bodyPr>
          <a:lstStyle/>
          <a:p>
            <a:pPr algn="ctr"/>
            <a:r>
              <a:rPr lang="en-US" sz="4400" dirty="0"/>
              <a:t>Chrysalis Formation</a:t>
            </a:r>
          </a:p>
        </p:txBody>
      </p:sp>
      <p:pic>
        <p:nvPicPr>
          <p:cNvPr id="4" name="Picture 3">
            <a:extLst>
              <a:ext uri="{FF2B5EF4-FFF2-40B4-BE49-F238E27FC236}">
                <a16:creationId xmlns:a16="http://schemas.microsoft.com/office/drawing/2014/main" id="{55DA66FE-D633-46F2-AD97-928489CFE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831" y="1759397"/>
            <a:ext cx="2095500" cy="2095500"/>
          </a:xfrm>
          <a:prstGeom prst="rect">
            <a:avLst/>
          </a:prstGeom>
        </p:spPr>
      </p:pic>
      <p:pic>
        <p:nvPicPr>
          <p:cNvPr id="5" name="Picture 4">
            <a:extLst>
              <a:ext uri="{FF2B5EF4-FFF2-40B4-BE49-F238E27FC236}">
                <a16:creationId xmlns:a16="http://schemas.microsoft.com/office/drawing/2014/main" id="{041271E5-609F-4FD1-AA8B-A2AE975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042" y="1759397"/>
            <a:ext cx="2095500" cy="2095500"/>
          </a:xfrm>
          <a:prstGeom prst="rect">
            <a:avLst/>
          </a:prstGeom>
        </p:spPr>
      </p:pic>
      <p:pic>
        <p:nvPicPr>
          <p:cNvPr id="6" name="Picture 5">
            <a:extLst>
              <a:ext uri="{FF2B5EF4-FFF2-40B4-BE49-F238E27FC236}">
                <a16:creationId xmlns:a16="http://schemas.microsoft.com/office/drawing/2014/main" id="{6BC73263-D5D8-4A46-9C33-D08AE8CE87F6}"/>
              </a:ext>
            </a:extLst>
          </p:cNvPr>
          <p:cNvPicPr>
            <a:picLocks noChangeAspect="1"/>
          </p:cNvPicPr>
          <p:nvPr/>
        </p:nvPicPr>
        <p:blipFill>
          <a:blip r:embed="rId5"/>
          <a:stretch>
            <a:fillRect/>
          </a:stretch>
        </p:blipFill>
        <p:spPr>
          <a:xfrm>
            <a:off x="8444253" y="1795098"/>
            <a:ext cx="2097206" cy="2097206"/>
          </a:xfrm>
          <a:prstGeom prst="rect">
            <a:avLst/>
          </a:prstGeom>
        </p:spPr>
      </p:pic>
      <p:sp>
        <p:nvSpPr>
          <p:cNvPr id="7" name="Arrow: Right 6">
            <a:extLst>
              <a:ext uri="{FF2B5EF4-FFF2-40B4-BE49-F238E27FC236}">
                <a16:creationId xmlns:a16="http://schemas.microsoft.com/office/drawing/2014/main" id="{3FB09ADE-DC4A-4E7C-A554-ED4FF8E0349B}"/>
              </a:ext>
            </a:extLst>
          </p:cNvPr>
          <p:cNvSpPr/>
          <p:nvPr/>
        </p:nvSpPr>
        <p:spPr>
          <a:xfrm>
            <a:off x="3317482" y="244845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7773C4A6-54CA-446E-BD9D-E6193CB00BB8}"/>
              </a:ext>
            </a:extLst>
          </p:cNvPr>
          <p:cNvSpPr/>
          <p:nvPr/>
        </p:nvSpPr>
        <p:spPr>
          <a:xfrm>
            <a:off x="7134812" y="256483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30937F3-A421-478F-8666-A4A09F60B018}"/>
              </a:ext>
            </a:extLst>
          </p:cNvPr>
          <p:cNvSpPr txBox="1"/>
          <p:nvPr/>
        </p:nvSpPr>
        <p:spPr>
          <a:xfrm>
            <a:off x="1628948" y="4482348"/>
            <a:ext cx="8554717" cy="2062103"/>
          </a:xfrm>
          <a:prstGeom prst="rect">
            <a:avLst/>
          </a:prstGeom>
          <a:noFill/>
        </p:spPr>
        <p:txBody>
          <a:bodyPr wrap="square" rtlCol="0">
            <a:spAutoFit/>
          </a:bodyPr>
          <a:lstStyle/>
          <a:p>
            <a:r>
              <a:rPr lang="en-US" sz="3200" dirty="0"/>
              <a:t>Changing into a chrysalis (pupa) takes only a matter of minutes. Caterpillars remain in the chrysalis for 8-15 days under normal summer conditions. </a:t>
            </a:r>
          </a:p>
        </p:txBody>
      </p:sp>
      <p:pic>
        <p:nvPicPr>
          <p:cNvPr id="10" name="Picture 9">
            <a:extLst>
              <a:ext uri="{FF2B5EF4-FFF2-40B4-BE49-F238E27FC236}">
                <a16:creationId xmlns:a16="http://schemas.microsoft.com/office/drawing/2014/main" id="{60772A71-AB1D-4E0F-B6FD-0170C3D2AD91}"/>
              </a:ext>
            </a:extLst>
          </p:cNvPr>
          <p:cNvPicPr>
            <a:picLocks noChangeAspect="1"/>
          </p:cNvPicPr>
          <p:nvPr/>
        </p:nvPicPr>
        <p:blipFill>
          <a:blip r:embed="rId6"/>
          <a:stretch>
            <a:fillRect/>
          </a:stretch>
        </p:blipFill>
        <p:spPr>
          <a:xfrm>
            <a:off x="4661857" y="6192981"/>
            <a:ext cx="2176461" cy="249958"/>
          </a:xfrm>
          <a:prstGeom prst="rect">
            <a:avLst/>
          </a:prstGeom>
        </p:spPr>
      </p:pic>
    </p:spTree>
    <p:extLst>
      <p:ext uri="{BB962C8B-B14F-4D97-AF65-F5344CB8AC3E}">
        <p14:creationId xmlns:p14="http://schemas.microsoft.com/office/powerpoint/2010/main" val="2128216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E22C1D-E03D-4628-805D-CFFCF6A81419}"/>
              </a:ext>
            </a:extLst>
          </p:cNvPr>
          <p:cNvPicPr>
            <a:picLocks noChangeAspect="1"/>
          </p:cNvPicPr>
          <p:nvPr/>
        </p:nvPicPr>
        <p:blipFill>
          <a:blip r:embed="rId2"/>
          <a:stretch>
            <a:fillRect/>
          </a:stretch>
        </p:blipFill>
        <p:spPr>
          <a:xfrm>
            <a:off x="3110362" y="2112467"/>
            <a:ext cx="5120640" cy="3567376"/>
          </a:xfrm>
          <a:prstGeom prst="rect">
            <a:avLst/>
          </a:prstGeom>
        </p:spPr>
      </p:pic>
      <p:sp>
        <p:nvSpPr>
          <p:cNvPr id="3" name="TextBox 2">
            <a:extLst>
              <a:ext uri="{FF2B5EF4-FFF2-40B4-BE49-F238E27FC236}">
                <a16:creationId xmlns:a16="http://schemas.microsoft.com/office/drawing/2014/main" id="{A1EDF22A-432C-423F-AF74-74C5DB449C74}"/>
              </a:ext>
            </a:extLst>
          </p:cNvPr>
          <p:cNvSpPr txBox="1"/>
          <p:nvPr/>
        </p:nvSpPr>
        <p:spPr>
          <a:xfrm>
            <a:off x="1429788" y="365761"/>
            <a:ext cx="8778240" cy="1446550"/>
          </a:xfrm>
          <a:prstGeom prst="rect">
            <a:avLst/>
          </a:prstGeom>
          <a:noFill/>
        </p:spPr>
        <p:txBody>
          <a:bodyPr wrap="square" rtlCol="0">
            <a:spAutoFit/>
          </a:bodyPr>
          <a:lstStyle/>
          <a:p>
            <a:pPr algn="ctr"/>
            <a:r>
              <a:rPr lang="en-US" sz="4400" dirty="0"/>
              <a:t>Adult Monarch </a:t>
            </a:r>
            <a:r>
              <a:rPr lang="en-US" sz="4400"/>
              <a:t>Eclosing</a:t>
            </a:r>
            <a:r>
              <a:rPr lang="en-US" sz="4400" dirty="0"/>
              <a:t> from Chrysalis</a:t>
            </a:r>
          </a:p>
        </p:txBody>
      </p:sp>
      <p:pic>
        <p:nvPicPr>
          <p:cNvPr id="6" name="Picture 5">
            <a:extLst>
              <a:ext uri="{FF2B5EF4-FFF2-40B4-BE49-F238E27FC236}">
                <a16:creationId xmlns:a16="http://schemas.microsoft.com/office/drawing/2014/main" id="{188D9C5C-AB5C-4B02-B402-C85D4530D254}"/>
              </a:ext>
            </a:extLst>
          </p:cNvPr>
          <p:cNvPicPr>
            <a:picLocks noChangeAspect="1"/>
          </p:cNvPicPr>
          <p:nvPr/>
        </p:nvPicPr>
        <p:blipFill>
          <a:blip r:embed="rId3"/>
          <a:stretch>
            <a:fillRect/>
          </a:stretch>
        </p:blipFill>
        <p:spPr>
          <a:xfrm>
            <a:off x="4507584" y="5979999"/>
            <a:ext cx="2176461" cy="249958"/>
          </a:xfrm>
          <a:prstGeom prst="rect">
            <a:avLst/>
          </a:prstGeom>
        </p:spPr>
      </p:pic>
    </p:spTree>
    <p:extLst>
      <p:ext uri="{BB962C8B-B14F-4D97-AF65-F5344CB8AC3E}">
        <p14:creationId xmlns:p14="http://schemas.microsoft.com/office/powerpoint/2010/main" val="3130194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EEB336C-EC9A-4240-850A-DAEAD9FC3014}"/>
              </a:ext>
            </a:extLst>
          </p:cNvPr>
          <p:cNvSpPr txBox="1"/>
          <p:nvPr/>
        </p:nvSpPr>
        <p:spPr>
          <a:xfrm>
            <a:off x="1306287" y="821094"/>
            <a:ext cx="9619860" cy="646331"/>
          </a:xfrm>
          <a:prstGeom prst="rect">
            <a:avLst/>
          </a:prstGeom>
          <a:noFill/>
        </p:spPr>
        <p:txBody>
          <a:bodyPr wrap="square" rtlCol="0">
            <a:spAutoFit/>
          </a:bodyPr>
          <a:lstStyle/>
          <a:p>
            <a:pPr algn="ctr"/>
            <a:r>
              <a:rPr lang="en-US" sz="3600" dirty="0"/>
              <a:t>Is it male or female?</a:t>
            </a:r>
          </a:p>
        </p:txBody>
      </p:sp>
      <p:sp>
        <p:nvSpPr>
          <p:cNvPr id="10" name="TextBox 9">
            <a:extLst>
              <a:ext uri="{FF2B5EF4-FFF2-40B4-BE49-F238E27FC236}">
                <a16:creationId xmlns:a16="http://schemas.microsoft.com/office/drawing/2014/main" id="{12671FFC-0D37-4221-9913-DA4F287B7EA8}"/>
              </a:ext>
            </a:extLst>
          </p:cNvPr>
          <p:cNvSpPr txBox="1"/>
          <p:nvPr/>
        </p:nvSpPr>
        <p:spPr>
          <a:xfrm>
            <a:off x="1521644" y="5732106"/>
            <a:ext cx="3853543" cy="461665"/>
          </a:xfrm>
          <a:prstGeom prst="rect">
            <a:avLst/>
          </a:prstGeom>
          <a:noFill/>
        </p:spPr>
        <p:txBody>
          <a:bodyPr wrap="square" rtlCol="0">
            <a:spAutoFit/>
          </a:bodyPr>
          <a:lstStyle/>
          <a:p>
            <a:pPr algn="ctr"/>
            <a:r>
              <a:rPr lang="en-US" sz="2400" dirty="0"/>
              <a:t>Female – Thicker Veins</a:t>
            </a:r>
          </a:p>
        </p:txBody>
      </p:sp>
      <p:sp>
        <p:nvSpPr>
          <p:cNvPr id="15" name="TextBox 14">
            <a:extLst>
              <a:ext uri="{FF2B5EF4-FFF2-40B4-BE49-F238E27FC236}">
                <a16:creationId xmlns:a16="http://schemas.microsoft.com/office/drawing/2014/main" id="{3761E202-2928-46A8-A6EE-74C295D71344}"/>
              </a:ext>
            </a:extLst>
          </p:cNvPr>
          <p:cNvSpPr txBox="1"/>
          <p:nvPr/>
        </p:nvSpPr>
        <p:spPr>
          <a:xfrm>
            <a:off x="6816815" y="5742568"/>
            <a:ext cx="4609322" cy="461665"/>
          </a:xfrm>
          <a:prstGeom prst="rect">
            <a:avLst/>
          </a:prstGeom>
          <a:noFill/>
        </p:spPr>
        <p:txBody>
          <a:bodyPr wrap="square" rtlCol="0">
            <a:spAutoFit/>
          </a:bodyPr>
          <a:lstStyle/>
          <a:p>
            <a:pPr algn="ctr"/>
            <a:r>
              <a:rPr lang="en-US" sz="2400" dirty="0"/>
              <a:t>Male – Thin Veins &amp; Thick Spot</a:t>
            </a:r>
          </a:p>
        </p:txBody>
      </p:sp>
      <p:pic>
        <p:nvPicPr>
          <p:cNvPr id="2" name="Picture 1">
            <a:extLst>
              <a:ext uri="{FF2B5EF4-FFF2-40B4-BE49-F238E27FC236}">
                <a16:creationId xmlns:a16="http://schemas.microsoft.com/office/drawing/2014/main" id="{138431A2-A124-4F83-BC92-CE16587B6E97}"/>
              </a:ext>
            </a:extLst>
          </p:cNvPr>
          <p:cNvPicPr>
            <a:picLocks noChangeAspect="1"/>
          </p:cNvPicPr>
          <p:nvPr/>
        </p:nvPicPr>
        <p:blipFill>
          <a:blip r:embed="rId2"/>
          <a:stretch>
            <a:fillRect/>
          </a:stretch>
        </p:blipFill>
        <p:spPr>
          <a:xfrm>
            <a:off x="995970" y="2097064"/>
            <a:ext cx="4708427" cy="3108960"/>
          </a:xfrm>
          <a:prstGeom prst="rect">
            <a:avLst/>
          </a:prstGeom>
        </p:spPr>
      </p:pic>
      <p:cxnSp>
        <p:nvCxnSpPr>
          <p:cNvPr id="11" name="Straight Connector 10">
            <a:extLst>
              <a:ext uri="{FF2B5EF4-FFF2-40B4-BE49-F238E27FC236}">
                <a16:creationId xmlns:a16="http://schemas.microsoft.com/office/drawing/2014/main" id="{29B14294-75C1-4E2D-8A65-A84DAEBAF586}"/>
              </a:ext>
            </a:extLst>
          </p:cNvPr>
          <p:cNvCxnSpPr/>
          <p:nvPr/>
        </p:nvCxnSpPr>
        <p:spPr>
          <a:xfrm>
            <a:off x="3186546" y="4693298"/>
            <a:ext cx="914400" cy="914400"/>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14FD1FB-984D-47B3-A336-6B1189CF8D95}"/>
              </a:ext>
            </a:extLst>
          </p:cNvPr>
          <p:cNvCxnSpPr/>
          <p:nvPr/>
        </p:nvCxnSpPr>
        <p:spPr>
          <a:xfrm>
            <a:off x="3574473"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2533A8A-A773-42F3-A564-1BD193D56FB7}"/>
              </a:ext>
            </a:extLst>
          </p:cNvPr>
          <p:cNvSpPr txBox="1"/>
          <p:nvPr/>
        </p:nvSpPr>
        <p:spPr>
          <a:xfrm>
            <a:off x="905163" y="5238233"/>
            <a:ext cx="2161309" cy="230832"/>
          </a:xfrm>
          <a:prstGeom prst="rect">
            <a:avLst/>
          </a:prstGeom>
          <a:noFill/>
        </p:spPr>
        <p:txBody>
          <a:bodyPr wrap="square" rtlCol="0">
            <a:spAutoFit/>
          </a:bodyPr>
          <a:lstStyle/>
          <a:p>
            <a:r>
              <a:rPr lang="en-US" sz="900" dirty="0"/>
              <a:t>CC BY-NC-SA 2.0 </a:t>
            </a:r>
          </a:p>
        </p:txBody>
      </p:sp>
      <p:pic>
        <p:nvPicPr>
          <p:cNvPr id="17" name="Picture 16">
            <a:extLst>
              <a:ext uri="{FF2B5EF4-FFF2-40B4-BE49-F238E27FC236}">
                <a16:creationId xmlns:a16="http://schemas.microsoft.com/office/drawing/2014/main" id="{6F7AAFC4-9A91-4FB1-8D37-3402C3DB0C4E}"/>
              </a:ext>
            </a:extLst>
          </p:cNvPr>
          <p:cNvPicPr>
            <a:picLocks noChangeAspect="1"/>
          </p:cNvPicPr>
          <p:nvPr/>
        </p:nvPicPr>
        <p:blipFill>
          <a:blip r:embed="rId3"/>
          <a:stretch>
            <a:fillRect/>
          </a:stretch>
        </p:blipFill>
        <p:spPr>
          <a:xfrm>
            <a:off x="6365413" y="2097064"/>
            <a:ext cx="4663440" cy="3101183"/>
          </a:xfrm>
          <a:prstGeom prst="rect">
            <a:avLst/>
          </a:prstGeom>
        </p:spPr>
      </p:pic>
      <p:cxnSp>
        <p:nvCxnSpPr>
          <p:cNvPr id="20" name="Straight Arrow Connector 19">
            <a:extLst>
              <a:ext uri="{FF2B5EF4-FFF2-40B4-BE49-F238E27FC236}">
                <a16:creationId xmlns:a16="http://schemas.microsoft.com/office/drawing/2014/main" id="{97EC12B8-136F-4B03-8C5E-C959C587A9EF}"/>
              </a:ext>
            </a:extLst>
          </p:cNvPr>
          <p:cNvCxnSpPr>
            <a:cxnSpLocks/>
          </p:cNvCxnSpPr>
          <p:nvPr/>
        </p:nvCxnSpPr>
        <p:spPr>
          <a:xfrm>
            <a:off x="8664276" y="4409402"/>
            <a:ext cx="1080088" cy="1198296"/>
          </a:xfrm>
          <a:prstGeom prst="straightConnector1">
            <a:avLst/>
          </a:prstGeom>
          <a:ln>
            <a:headEnd type="triangle"/>
            <a:tailEnd type="none"/>
          </a:ln>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432D2191-59E6-470C-8719-7C482059CD13}"/>
              </a:ext>
            </a:extLst>
          </p:cNvPr>
          <p:cNvSpPr txBox="1"/>
          <p:nvPr/>
        </p:nvSpPr>
        <p:spPr>
          <a:xfrm>
            <a:off x="6301137" y="5151758"/>
            <a:ext cx="1782618" cy="369332"/>
          </a:xfrm>
          <a:prstGeom prst="rect">
            <a:avLst/>
          </a:prstGeom>
          <a:noFill/>
        </p:spPr>
        <p:txBody>
          <a:bodyPr wrap="square" rtlCol="0">
            <a:spAutoFit/>
          </a:bodyPr>
          <a:lstStyle/>
          <a:p>
            <a:r>
              <a:rPr lang="en-US" sz="900" dirty="0"/>
              <a:t>CC BY-NC 2.0</a:t>
            </a:r>
            <a:r>
              <a:rPr lang="en-US" dirty="0"/>
              <a:t> </a:t>
            </a:r>
          </a:p>
        </p:txBody>
      </p:sp>
    </p:spTree>
    <p:extLst>
      <p:ext uri="{BB962C8B-B14F-4D97-AF65-F5344CB8AC3E}">
        <p14:creationId xmlns:p14="http://schemas.microsoft.com/office/powerpoint/2010/main" val="63282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ACD64-CEA0-4B56-9013-60161475A5A9}"/>
              </a:ext>
            </a:extLst>
          </p:cNvPr>
          <p:cNvSpPr>
            <a:spLocks noGrp="1"/>
          </p:cNvSpPr>
          <p:nvPr>
            <p:ph type="title"/>
          </p:nvPr>
        </p:nvSpPr>
        <p:spPr>
          <a:xfrm>
            <a:off x="838200" y="177478"/>
            <a:ext cx="10515600" cy="1325563"/>
          </a:xfrm>
        </p:spPr>
        <p:txBody>
          <a:bodyPr/>
          <a:lstStyle/>
          <a:p>
            <a:pPr algn="ctr"/>
            <a:r>
              <a:rPr lang="en-US" dirty="0"/>
              <a:t>Viceroy vs. Monarch Butterfly</a:t>
            </a:r>
          </a:p>
        </p:txBody>
      </p:sp>
      <p:pic>
        <p:nvPicPr>
          <p:cNvPr id="4" name="Content Placeholder 3">
            <a:extLst>
              <a:ext uri="{FF2B5EF4-FFF2-40B4-BE49-F238E27FC236}">
                <a16:creationId xmlns:a16="http://schemas.microsoft.com/office/drawing/2014/main" id="{C426CE2D-7415-4C7D-A5AB-784151BD44E5}"/>
              </a:ext>
            </a:extLst>
          </p:cNvPr>
          <p:cNvPicPr>
            <a:picLocks noGrp="1" noChangeAspect="1"/>
          </p:cNvPicPr>
          <p:nvPr>
            <p:ph idx="1"/>
          </p:nvPr>
        </p:nvPicPr>
        <p:blipFill>
          <a:blip r:embed="rId2"/>
          <a:stretch>
            <a:fillRect/>
          </a:stretch>
        </p:blipFill>
        <p:spPr>
          <a:xfrm>
            <a:off x="772767" y="1781831"/>
            <a:ext cx="4762500" cy="2857500"/>
          </a:xfrm>
          <a:prstGeom prst="rect">
            <a:avLst/>
          </a:prstGeom>
        </p:spPr>
      </p:pic>
      <p:sp>
        <p:nvSpPr>
          <p:cNvPr id="5" name="TextBox 4">
            <a:extLst>
              <a:ext uri="{FF2B5EF4-FFF2-40B4-BE49-F238E27FC236}">
                <a16:creationId xmlns:a16="http://schemas.microsoft.com/office/drawing/2014/main" id="{9AE2F710-50CF-4D72-82DE-C1A7EC9E59F3}"/>
              </a:ext>
            </a:extLst>
          </p:cNvPr>
          <p:cNvSpPr txBox="1"/>
          <p:nvPr/>
        </p:nvSpPr>
        <p:spPr>
          <a:xfrm>
            <a:off x="233443" y="4918120"/>
            <a:ext cx="6323665" cy="954107"/>
          </a:xfrm>
          <a:prstGeom prst="rect">
            <a:avLst/>
          </a:prstGeom>
          <a:noFill/>
        </p:spPr>
        <p:txBody>
          <a:bodyPr wrap="square" rtlCol="0">
            <a:spAutoFit/>
          </a:bodyPr>
          <a:lstStyle/>
          <a:p>
            <a:r>
              <a:rPr lang="en-US" sz="2800" dirty="0"/>
              <a:t>Viceroy host plants are trees of the willow family, poplars, and cottonwoods.</a:t>
            </a:r>
          </a:p>
        </p:txBody>
      </p:sp>
      <p:sp>
        <p:nvSpPr>
          <p:cNvPr id="6" name="TextBox 5">
            <a:extLst>
              <a:ext uri="{FF2B5EF4-FFF2-40B4-BE49-F238E27FC236}">
                <a16:creationId xmlns:a16="http://schemas.microsoft.com/office/drawing/2014/main" id="{0C2CFAE0-E6E6-460F-88E5-6E09ABC24C7C}"/>
              </a:ext>
            </a:extLst>
          </p:cNvPr>
          <p:cNvSpPr txBox="1"/>
          <p:nvPr/>
        </p:nvSpPr>
        <p:spPr>
          <a:xfrm>
            <a:off x="-1174517" y="6151016"/>
            <a:ext cx="8030817" cy="276999"/>
          </a:xfrm>
          <a:prstGeom prst="rect">
            <a:avLst/>
          </a:prstGeom>
          <a:noFill/>
        </p:spPr>
        <p:txBody>
          <a:bodyPr wrap="square" rtlCol="0">
            <a:spAutoFit/>
          </a:bodyPr>
          <a:lstStyle/>
          <a:p>
            <a:pPr algn="ctr"/>
            <a:r>
              <a:rPr lang="en-US" sz="1200" dirty="0"/>
              <a:t>Source: http://entnemdept.ufl.edu/creatures/bfly/viceroy.htm</a:t>
            </a:r>
          </a:p>
        </p:txBody>
      </p:sp>
      <p:sp>
        <p:nvSpPr>
          <p:cNvPr id="3" name="TextBox 2">
            <a:extLst>
              <a:ext uri="{FF2B5EF4-FFF2-40B4-BE49-F238E27FC236}">
                <a16:creationId xmlns:a16="http://schemas.microsoft.com/office/drawing/2014/main" id="{9CDFEFBE-818A-4901-8909-0105D8F77939}"/>
              </a:ext>
            </a:extLst>
          </p:cNvPr>
          <p:cNvSpPr txBox="1"/>
          <p:nvPr/>
        </p:nvSpPr>
        <p:spPr>
          <a:xfrm>
            <a:off x="2141415" y="1119216"/>
            <a:ext cx="1398954" cy="523220"/>
          </a:xfrm>
          <a:prstGeom prst="rect">
            <a:avLst/>
          </a:prstGeom>
          <a:noFill/>
        </p:spPr>
        <p:txBody>
          <a:bodyPr wrap="square" rtlCol="0">
            <a:spAutoFit/>
          </a:bodyPr>
          <a:lstStyle/>
          <a:p>
            <a:pPr algn="ctr"/>
            <a:r>
              <a:rPr lang="en-US" sz="2800" dirty="0"/>
              <a:t>Viceroy</a:t>
            </a:r>
          </a:p>
        </p:txBody>
      </p:sp>
      <p:sp>
        <p:nvSpPr>
          <p:cNvPr id="8" name="TextBox 7">
            <a:extLst>
              <a:ext uri="{FF2B5EF4-FFF2-40B4-BE49-F238E27FC236}">
                <a16:creationId xmlns:a16="http://schemas.microsoft.com/office/drawing/2014/main" id="{64326BFD-1EAE-492A-B076-07FA13FE638D}"/>
              </a:ext>
            </a:extLst>
          </p:cNvPr>
          <p:cNvSpPr txBox="1"/>
          <p:nvPr/>
        </p:nvSpPr>
        <p:spPr>
          <a:xfrm>
            <a:off x="7704992" y="1134685"/>
            <a:ext cx="2985477" cy="523220"/>
          </a:xfrm>
          <a:prstGeom prst="rect">
            <a:avLst/>
          </a:prstGeom>
          <a:noFill/>
        </p:spPr>
        <p:txBody>
          <a:bodyPr wrap="square" rtlCol="0">
            <a:spAutoFit/>
          </a:bodyPr>
          <a:lstStyle/>
          <a:p>
            <a:pPr algn="ctr"/>
            <a:r>
              <a:rPr lang="en-US" sz="2800" dirty="0"/>
              <a:t>Female Monarch</a:t>
            </a:r>
          </a:p>
        </p:txBody>
      </p:sp>
      <p:sp>
        <p:nvSpPr>
          <p:cNvPr id="10" name="TextBox 9">
            <a:extLst>
              <a:ext uri="{FF2B5EF4-FFF2-40B4-BE49-F238E27FC236}">
                <a16:creationId xmlns:a16="http://schemas.microsoft.com/office/drawing/2014/main" id="{5C4697B6-A865-4B22-B1B1-2E423B837F84}"/>
              </a:ext>
            </a:extLst>
          </p:cNvPr>
          <p:cNvSpPr txBox="1"/>
          <p:nvPr/>
        </p:nvSpPr>
        <p:spPr>
          <a:xfrm>
            <a:off x="7041663" y="4918120"/>
            <a:ext cx="4312137" cy="1384995"/>
          </a:xfrm>
          <a:prstGeom prst="rect">
            <a:avLst/>
          </a:prstGeom>
          <a:noFill/>
        </p:spPr>
        <p:txBody>
          <a:bodyPr wrap="square" rtlCol="0">
            <a:spAutoFit/>
          </a:bodyPr>
          <a:lstStyle/>
          <a:p>
            <a:r>
              <a:rPr lang="en-US" sz="2800" dirty="0"/>
              <a:t>Note the difference in vein patterns to differentiate the two butterflies.</a:t>
            </a:r>
          </a:p>
        </p:txBody>
      </p:sp>
      <p:cxnSp>
        <p:nvCxnSpPr>
          <p:cNvPr id="12" name="Straight Arrow Connector 11">
            <a:extLst>
              <a:ext uri="{FF2B5EF4-FFF2-40B4-BE49-F238E27FC236}">
                <a16:creationId xmlns:a16="http://schemas.microsoft.com/office/drawing/2014/main" id="{49C15098-BCA2-454D-AD46-12FF8B5935D7}"/>
              </a:ext>
            </a:extLst>
          </p:cNvPr>
          <p:cNvCxnSpPr>
            <a:cxnSpLocks/>
          </p:cNvCxnSpPr>
          <p:nvPr/>
        </p:nvCxnSpPr>
        <p:spPr>
          <a:xfrm flipH="1" flipV="1">
            <a:off x="4084493" y="3722166"/>
            <a:ext cx="2901547" cy="14842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9625B2C-D807-4FD3-BD7B-28B484C1B761}"/>
              </a:ext>
            </a:extLst>
          </p:cNvPr>
          <p:cNvPicPr>
            <a:picLocks noChangeAspect="1"/>
          </p:cNvPicPr>
          <p:nvPr/>
        </p:nvPicPr>
        <p:blipFill>
          <a:blip r:embed="rId3"/>
          <a:stretch>
            <a:fillRect/>
          </a:stretch>
        </p:blipFill>
        <p:spPr>
          <a:xfrm>
            <a:off x="6557109" y="1729253"/>
            <a:ext cx="4334933" cy="2926080"/>
          </a:xfrm>
          <a:prstGeom prst="rect">
            <a:avLst/>
          </a:prstGeom>
        </p:spPr>
      </p:pic>
      <p:cxnSp>
        <p:nvCxnSpPr>
          <p:cNvPr id="13" name="Straight Connector 12">
            <a:extLst>
              <a:ext uri="{FF2B5EF4-FFF2-40B4-BE49-F238E27FC236}">
                <a16:creationId xmlns:a16="http://schemas.microsoft.com/office/drawing/2014/main" id="{33AF4FF2-2C03-4CEA-89A6-DECBFAA42B49}"/>
              </a:ext>
            </a:extLst>
          </p:cNvPr>
          <p:cNvCxnSpPr/>
          <p:nvPr/>
        </p:nvCxnSpPr>
        <p:spPr>
          <a:xfrm>
            <a:off x="8471917" y="3872327"/>
            <a:ext cx="914400" cy="914400"/>
          </a:xfrm>
          <a:prstGeom prst="line">
            <a:avLst/>
          </a:prstGeom>
          <a:ln>
            <a:solidFill>
              <a:schemeClr val="tx1"/>
            </a:solidFill>
            <a:headEnd type="triangle" w="lg"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28CE7AD-9F2C-4E96-934C-A5BCBDFF1E94}"/>
              </a:ext>
            </a:extLst>
          </p:cNvPr>
          <p:cNvSpPr txBox="1"/>
          <p:nvPr/>
        </p:nvSpPr>
        <p:spPr>
          <a:xfrm>
            <a:off x="6418191" y="4555151"/>
            <a:ext cx="1634836" cy="369332"/>
          </a:xfrm>
          <a:prstGeom prst="rect">
            <a:avLst/>
          </a:prstGeom>
          <a:noFill/>
        </p:spPr>
        <p:txBody>
          <a:bodyPr wrap="square" rtlCol="0">
            <a:spAutoFit/>
          </a:bodyPr>
          <a:lstStyle/>
          <a:p>
            <a:r>
              <a:rPr lang="en-US" dirty="0"/>
              <a:t> </a:t>
            </a:r>
            <a:r>
              <a:rPr lang="en-US" sz="900" dirty="0"/>
              <a:t>CC BY-NC 2.0 </a:t>
            </a:r>
          </a:p>
        </p:txBody>
      </p:sp>
    </p:spTree>
    <p:extLst>
      <p:ext uri="{BB962C8B-B14F-4D97-AF65-F5344CB8AC3E}">
        <p14:creationId xmlns:p14="http://schemas.microsoft.com/office/powerpoint/2010/main" val="3602798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5C888-033F-40A3-A319-1CED7154D006}"/>
              </a:ext>
            </a:extLst>
          </p:cNvPr>
          <p:cNvSpPr>
            <a:spLocks noGrp="1"/>
          </p:cNvSpPr>
          <p:nvPr>
            <p:ph type="title"/>
          </p:nvPr>
        </p:nvSpPr>
        <p:spPr/>
        <p:txBody>
          <a:bodyPr/>
          <a:lstStyle/>
          <a:p>
            <a:pPr algn="ctr"/>
            <a:r>
              <a:rPr lang="en-US" dirty="0"/>
              <a:t>Butterflies and Moths</a:t>
            </a:r>
          </a:p>
        </p:txBody>
      </p:sp>
      <p:sp>
        <p:nvSpPr>
          <p:cNvPr id="3" name="Content Placeholder 2">
            <a:extLst>
              <a:ext uri="{FF2B5EF4-FFF2-40B4-BE49-F238E27FC236}">
                <a16:creationId xmlns:a16="http://schemas.microsoft.com/office/drawing/2014/main" id="{F04CFBFF-FE53-4FEE-B31E-7BAC6A1FF0AF}"/>
              </a:ext>
            </a:extLst>
          </p:cNvPr>
          <p:cNvSpPr>
            <a:spLocks noGrp="1"/>
          </p:cNvSpPr>
          <p:nvPr>
            <p:ph idx="1"/>
          </p:nvPr>
        </p:nvSpPr>
        <p:spPr>
          <a:xfrm>
            <a:off x="838200" y="1825625"/>
            <a:ext cx="10689492" cy="3692037"/>
          </a:xfrm>
        </p:spPr>
        <p:txBody>
          <a:bodyPr>
            <a:normAutofit/>
          </a:bodyPr>
          <a:lstStyle/>
          <a:p>
            <a:r>
              <a:rPr lang="en-US" dirty="0"/>
              <a:t>Linnaeus categorized butterflies and moths in the order of Lepidoptera - using Greek terms for wings and scales. </a:t>
            </a:r>
          </a:p>
          <a:p>
            <a:r>
              <a:rPr lang="en-US" dirty="0"/>
              <a:t>They are one of the largest groups of invertebrates (no spines).</a:t>
            </a:r>
          </a:p>
          <a:p>
            <a:r>
              <a:rPr lang="en-US" dirty="0"/>
              <a:t>Both have three body parts (head, thorax, and abdomen), two antennae, four wings, and six legs.</a:t>
            </a:r>
          </a:p>
          <a:p>
            <a:r>
              <a:rPr lang="en-US" dirty="0"/>
              <a:t>Sense organs on their feet can taste food substances.</a:t>
            </a:r>
          </a:p>
          <a:p>
            <a:r>
              <a:rPr lang="en-US" dirty="0"/>
              <a:t>Adults feed on nectar through a specialized tube called a proboscis which is formed by some of the mouthparts.</a:t>
            </a:r>
          </a:p>
        </p:txBody>
      </p:sp>
      <p:sp>
        <p:nvSpPr>
          <p:cNvPr id="4" name="TextBox 3">
            <a:extLst>
              <a:ext uri="{FF2B5EF4-FFF2-40B4-BE49-F238E27FC236}">
                <a16:creationId xmlns:a16="http://schemas.microsoft.com/office/drawing/2014/main" id="{E474CA09-4532-427E-80AF-979E4872CBF9}"/>
              </a:ext>
            </a:extLst>
          </p:cNvPr>
          <p:cNvSpPr txBox="1"/>
          <p:nvPr/>
        </p:nvSpPr>
        <p:spPr>
          <a:xfrm>
            <a:off x="969109" y="6213231"/>
            <a:ext cx="8471876" cy="276999"/>
          </a:xfrm>
          <a:prstGeom prst="rect">
            <a:avLst/>
          </a:prstGeom>
          <a:noFill/>
        </p:spPr>
        <p:txBody>
          <a:bodyPr wrap="square" rtlCol="0">
            <a:spAutoFit/>
          </a:bodyPr>
          <a:lstStyle/>
          <a:p>
            <a:r>
              <a:rPr lang="en-US" sz="1200" dirty="0"/>
              <a:t>www.amentsoc.org/insects/fact-files/orders/lepidoptera.html</a:t>
            </a:r>
          </a:p>
        </p:txBody>
      </p:sp>
    </p:spTree>
    <p:extLst>
      <p:ext uri="{BB962C8B-B14F-4D97-AF65-F5344CB8AC3E}">
        <p14:creationId xmlns:p14="http://schemas.microsoft.com/office/powerpoint/2010/main" val="238691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9FF7FB-36D5-40DA-83AF-08F65C315994}"/>
              </a:ext>
            </a:extLst>
          </p:cNvPr>
          <p:cNvPicPr>
            <a:picLocks noChangeAspect="1"/>
          </p:cNvPicPr>
          <p:nvPr/>
        </p:nvPicPr>
        <p:blipFill>
          <a:blip r:embed="rId2"/>
          <a:stretch>
            <a:fillRect/>
          </a:stretch>
        </p:blipFill>
        <p:spPr>
          <a:xfrm>
            <a:off x="640438" y="574491"/>
            <a:ext cx="10719442" cy="6035040"/>
          </a:xfrm>
          <a:prstGeom prst="rect">
            <a:avLst/>
          </a:prstGeom>
        </p:spPr>
      </p:pic>
    </p:spTree>
    <p:extLst>
      <p:ext uri="{BB962C8B-B14F-4D97-AF65-F5344CB8AC3E}">
        <p14:creationId xmlns:p14="http://schemas.microsoft.com/office/powerpoint/2010/main" val="274735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5B24B-F9CA-44D1-BA2F-7274BD31F9A4}"/>
              </a:ext>
            </a:extLst>
          </p:cNvPr>
          <p:cNvSpPr>
            <a:spLocks noGrp="1"/>
          </p:cNvSpPr>
          <p:nvPr>
            <p:ph type="title"/>
          </p:nvPr>
        </p:nvSpPr>
        <p:spPr/>
        <p:txBody>
          <a:bodyPr/>
          <a:lstStyle/>
          <a:p>
            <a:pPr algn="ctr"/>
            <a:r>
              <a:rPr lang="en-US" b="1" dirty="0"/>
              <a:t>Butterflies vs. Moths</a:t>
            </a:r>
          </a:p>
        </p:txBody>
      </p:sp>
      <p:sp>
        <p:nvSpPr>
          <p:cNvPr id="3" name="Content Placeholder 2">
            <a:extLst>
              <a:ext uri="{FF2B5EF4-FFF2-40B4-BE49-F238E27FC236}">
                <a16:creationId xmlns:a16="http://schemas.microsoft.com/office/drawing/2014/main" id="{B816BF30-8A54-416E-9436-EEDCDD8BE390}"/>
              </a:ext>
            </a:extLst>
          </p:cNvPr>
          <p:cNvSpPr>
            <a:spLocks noGrp="1"/>
          </p:cNvSpPr>
          <p:nvPr>
            <p:ph idx="1"/>
          </p:nvPr>
        </p:nvSpPr>
        <p:spPr>
          <a:xfrm>
            <a:off x="464234" y="1491175"/>
            <a:ext cx="11338559" cy="5148776"/>
          </a:xfrm>
        </p:spPr>
        <p:txBody>
          <a:bodyPr numCol="2"/>
          <a:lstStyle/>
          <a:p>
            <a:pPr marL="0" indent="0">
              <a:buNone/>
            </a:pPr>
            <a:r>
              <a:rPr lang="en-US" sz="4000" b="1" dirty="0"/>
              <a:t>Butterflies</a:t>
            </a:r>
          </a:p>
          <a:p>
            <a:pPr marL="0" indent="0">
              <a:buNone/>
            </a:pPr>
            <a:r>
              <a:rPr lang="en-US" sz="4000" dirty="0"/>
              <a:t>Club-shaped antennae</a:t>
            </a:r>
          </a:p>
          <a:p>
            <a:pPr marL="0" indent="0">
              <a:buNone/>
            </a:pPr>
            <a:r>
              <a:rPr lang="en-US" sz="4000" dirty="0"/>
              <a:t>Fold wings vertically</a:t>
            </a:r>
          </a:p>
          <a:p>
            <a:pPr marL="0" indent="0">
              <a:buNone/>
            </a:pPr>
            <a:r>
              <a:rPr lang="en-US" sz="4000" dirty="0"/>
              <a:t>Larger and more colorful</a:t>
            </a:r>
          </a:p>
          <a:p>
            <a:pPr marL="0" indent="0">
              <a:buNone/>
            </a:pPr>
            <a:r>
              <a:rPr lang="en-US" sz="4000" dirty="0"/>
              <a:t>Active during the day</a:t>
            </a:r>
          </a:p>
          <a:p>
            <a:pPr marL="0" indent="0">
              <a:buNone/>
            </a:pPr>
            <a:r>
              <a:rPr lang="en-US" sz="4000" dirty="0"/>
              <a:t>Hard chrysalis to protect pupa</a:t>
            </a:r>
          </a:p>
          <a:p>
            <a:pPr marL="0" indent="0">
              <a:buNone/>
            </a:pPr>
            <a:r>
              <a:rPr lang="en-US" sz="4000" dirty="0"/>
              <a:t>	</a:t>
            </a:r>
            <a:r>
              <a:rPr lang="en-US" dirty="0"/>
              <a:t>	</a:t>
            </a:r>
            <a:r>
              <a:rPr lang="en-US" sz="4000" b="1" dirty="0"/>
              <a:t>Moths</a:t>
            </a:r>
          </a:p>
          <a:p>
            <a:pPr marL="0" indent="0">
              <a:buNone/>
            </a:pPr>
            <a:r>
              <a:rPr lang="en-US" sz="4000" dirty="0"/>
              <a:t>Feathery antennae</a:t>
            </a:r>
          </a:p>
          <a:p>
            <a:pPr marL="0" indent="0">
              <a:buNone/>
            </a:pPr>
            <a:r>
              <a:rPr lang="en-US" sz="4000" dirty="0"/>
              <a:t>Hold wings like a tent</a:t>
            </a:r>
          </a:p>
          <a:p>
            <a:pPr marL="0" indent="0">
              <a:buNone/>
            </a:pPr>
            <a:r>
              <a:rPr lang="en-US" sz="4000" dirty="0"/>
              <a:t>Smaller and drab coloring</a:t>
            </a:r>
          </a:p>
          <a:p>
            <a:pPr marL="0" indent="0">
              <a:buNone/>
            </a:pPr>
            <a:r>
              <a:rPr lang="en-US" sz="4000" dirty="0"/>
              <a:t>Generally nocturnal</a:t>
            </a:r>
          </a:p>
          <a:p>
            <a:pPr marL="0" indent="0">
              <a:buNone/>
            </a:pPr>
            <a:r>
              <a:rPr lang="en-US" sz="4000" dirty="0"/>
              <a:t>Silk-wrapped cocoon</a:t>
            </a:r>
          </a:p>
          <a:p>
            <a:pPr marL="0" indent="0">
              <a:buNone/>
            </a:pPr>
            <a:r>
              <a:rPr lang="en-US" dirty="0"/>
              <a:t>				</a:t>
            </a:r>
          </a:p>
        </p:txBody>
      </p:sp>
      <p:sp>
        <p:nvSpPr>
          <p:cNvPr id="4" name="TextBox 3">
            <a:extLst>
              <a:ext uri="{FF2B5EF4-FFF2-40B4-BE49-F238E27FC236}">
                <a16:creationId xmlns:a16="http://schemas.microsoft.com/office/drawing/2014/main" id="{1B2E29E8-A5A5-4424-A8B2-87824DDB2793}"/>
              </a:ext>
            </a:extLst>
          </p:cNvPr>
          <p:cNvSpPr txBox="1"/>
          <p:nvPr/>
        </p:nvSpPr>
        <p:spPr>
          <a:xfrm>
            <a:off x="6175716" y="6123543"/>
            <a:ext cx="5627077" cy="369332"/>
          </a:xfrm>
          <a:prstGeom prst="rect">
            <a:avLst/>
          </a:prstGeom>
          <a:noFill/>
        </p:spPr>
        <p:txBody>
          <a:bodyPr wrap="square" rtlCol="0">
            <a:spAutoFit/>
          </a:bodyPr>
          <a:lstStyle/>
          <a:p>
            <a:r>
              <a:rPr lang="en-US" dirty="0"/>
              <a:t>Source: Library of Congress</a:t>
            </a:r>
          </a:p>
        </p:txBody>
      </p:sp>
    </p:spTree>
    <p:extLst>
      <p:ext uri="{BB962C8B-B14F-4D97-AF65-F5344CB8AC3E}">
        <p14:creationId xmlns:p14="http://schemas.microsoft.com/office/powerpoint/2010/main" val="457374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FCA90-9731-4CBB-84E0-45F02C1A5D2D}"/>
              </a:ext>
            </a:extLst>
          </p:cNvPr>
          <p:cNvSpPr>
            <a:spLocks noGrp="1"/>
          </p:cNvSpPr>
          <p:nvPr>
            <p:ph type="title"/>
          </p:nvPr>
        </p:nvSpPr>
        <p:spPr/>
        <p:txBody>
          <a:bodyPr/>
          <a:lstStyle/>
          <a:p>
            <a:pPr algn="ctr"/>
            <a:r>
              <a:rPr lang="en-US" b="1" dirty="0"/>
              <a:t>Host Plants</a:t>
            </a:r>
          </a:p>
        </p:txBody>
      </p:sp>
      <p:sp>
        <p:nvSpPr>
          <p:cNvPr id="3" name="Content Placeholder 2">
            <a:extLst>
              <a:ext uri="{FF2B5EF4-FFF2-40B4-BE49-F238E27FC236}">
                <a16:creationId xmlns:a16="http://schemas.microsoft.com/office/drawing/2014/main" id="{637DA686-FBA2-4F61-AE47-5BDD267107A3}"/>
              </a:ext>
            </a:extLst>
          </p:cNvPr>
          <p:cNvSpPr>
            <a:spLocks noGrp="1"/>
          </p:cNvSpPr>
          <p:nvPr>
            <p:ph idx="1"/>
          </p:nvPr>
        </p:nvSpPr>
        <p:spPr>
          <a:xfrm>
            <a:off x="838200" y="1573075"/>
            <a:ext cx="10515600" cy="4662262"/>
          </a:xfrm>
        </p:spPr>
        <p:txBody>
          <a:bodyPr>
            <a:normAutofit/>
          </a:bodyPr>
          <a:lstStyle/>
          <a:p>
            <a:r>
              <a:rPr lang="en-US" sz="3600" dirty="0"/>
              <a:t>Butterflies and moths have specific plants on which to lay their eggs.</a:t>
            </a:r>
          </a:p>
          <a:p>
            <a:r>
              <a:rPr lang="en-US" sz="3600" dirty="0"/>
              <a:t>This is the sole source of food for the caterpillars (larvae).</a:t>
            </a:r>
          </a:p>
          <a:p>
            <a:r>
              <a:rPr lang="en-US" sz="3600" dirty="0"/>
              <a:t>Monarch butterflies only lay their eggs on the </a:t>
            </a:r>
            <a:r>
              <a:rPr lang="en-US" sz="3600" dirty="0" err="1"/>
              <a:t>Asclepias</a:t>
            </a:r>
            <a:r>
              <a:rPr lang="en-US" sz="3600" dirty="0"/>
              <a:t> species plants.</a:t>
            </a:r>
          </a:p>
          <a:p>
            <a:r>
              <a:rPr lang="en-US" sz="3600" dirty="0" err="1"/>
              <a:t>Asclepias</a:t>
            </a:r>
            <a:r>
              <a:rPr lang="en-US" sz="3600" dirty="0"/>
              <a:t> plants produce a toxin which the caterpillars ingest and thus becomes toxic to birds. </a:t>
            </a:r>
          </a:p>
        </p:txBody>
      </p:sp>
    </p:spTree>
    <p:extLst>
      <p:ext uri="{BB962C8B-B14F-4D97-AF65-F5344CB8AC3E}">
        <p14:creationId xmlns:p14="http://schemas.microsoft.com/office/powerpoint/2010/main" val="3678868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C76E5-0D94-464B-B256-6420D49326F0}"/>
              </a:ext>
            </a:extLst>
          </p:cNvPr>
          <p:cNvSpPr>
            <a:spLocks noGrp="1"/>
          </p:cNvSpPr>
          <p:nvPr>
            <p:ph type="title"/>
          </p:nvPr>
        </p:nvSpPr>
        <p:spPr>
          <a:xfrm>
            <a:off x="838200" y="365125"/>
            <a:ext cx="10515600" cy="851279"/>
          </a:xfrm>
        </p:spPr>
        <p:txBody>
          <a:bodyPr/>
          <a:lstStyle/>
          <a:p>
            <a:pPr algn="ctr"/>
            <a:r>
              <a:rPr lang="en-US" dirty="0"/>
              <a:t>Host Plants</a:t>
            </a:r>
          </a:p>
        </p:txBody>
      </p:sp>
      <p:pic>
        <p:nvPicPr>
          <p:cNvPr id="6" name="Picture 5">
            <a:extLst>
              <a:ext uri="{FF2B5EF4-FFF2-40B4-BE49-F238E27FC236}">
                <a16:creationId xmlns:a16="http://schemas.microsoft.com/office/drawing/2014/main" id="{6F5713FB-F18B-4E18-AFBE-9EE3423F6D98}"/>
              </a:ext>
            </a:extLst>
          </p:cNvPr>
          <p:cNvPicPr>
            <a:picLocks noChangeAspect="1"/>
          </p:cNvPicPr>
          <p:nvPr/>
        </p:nvPicPr>
        <p:blipFill>
          <a:blip r:embed="rId3"/>
          <a:stretch>
            <a:fillRect/>
          </a:stretch>
        </p:blipFill>
        <p:spPr>
          <a:xfrm>
            <a:off x="5029410" y="1216404"/>
            <a:ext cx="1402080" cy="2103120"/>
          </a:xfrm>
          <a:prstGeom prst="rect">
            <a:avLst/>
          </a:prstGeom>
        </p:spPr>
      </p:pic>
      <p:pic>
        <p:nvPicPr>
          <p:cNvPr id="7" name="Picture 6">
            <a:extLst>
              <a:ext uri="{FF2B5EF4-FFF2-40B4-BE49-F238E27FC236}">
                <a16:creationId xmlns:a16="http://schemas.microsoft.com/office/drawing/2014/main" id="{08EBA202-DF3D-4215-BA92-D55E455C601D}"/>
              </a:ext>
            </a:extLst>
          </p:cNvPr>
          <p:cNvPicPr>
            <a:picLocks noChangeAspect="1"/>
          </p:cNvPicPr>
          <p:nvPr/>
        </p:nvPicPr>
        <p:blipFill>
          <a:blip r:embed="rId4"/>
          <a:stretch>
            <a:fillRect/>
          </a:stretch>
        </p:blipFill>
        <p:spPr>
          <a:xfrm>
            <a:off x="5564044" y="3538476"/>
            <a:ext cx="2194560" cy="2194560"/>
          </a:xfrm>
          <a:prstGeom prst="rect">
            <a:avLst/>
          </a:prstGeom>
        </p:spPr>
      </p:pic>
      <p:pic>
        <p:nvPicPr>
          <p:cNvPr id="9" name="Picture 8">
            <a:extLst>
              <a:ext uri="{FF2B5EF4-FFF2-40B4-BE49-F238E27FC236}">
                <a16:creationId xmlns:a16="http://schemas.microsoft.com/office/drawing/2014/main" id="{A88C8661-7785-45F5-BCDB-DD1E0386A450}"/>
              </a:ext>
            </a:extLst>
          </p:cNvPr>
          <p:cNvPicPr>
            <a:picLocks noChangeAspect="1"/>
          </p:cNvPicPr>
          <p:nvPr/>
        </p:nvPicPr>
        <p:blipFill>
          <a:blip r:embed="rId5"/>
          <a:stretch>
            <a:fillRect/>
          </a:stretch>
        </p:blipFill>
        <p:spPr>
          <a:xfrm>
            <a:off x="8252168" y="1284507"/>
            <a:ext cx="1920240" cy="1920240"/>
          </a:xfrm>
          <a:prstGeom prst="rect">
            <a:avLst/>
          </a:prstGeom>
        </p:spPr>
      </p:pic>
      <p:pic>
        <p:nvPicPr>
          <p:cNvPr id="10" name="Picture 9">
            <a:extLst>
              <a:ext uri="{FF2B5EF4-FFF2-40B4-BE49-F238E27FC236}">
                <a16:creationId xmlns:a16="http://schemas.microsoft.com/office/drawing/2014/main" id="{7F0AF515-F1BC-402B-9850-9BC7704FAFD0}"/>
              </a:ext>
            </a:extLst>
          </p:cNvPr>
          <p:cNvPicPr>
            <a:picLocks noChangeAspect="1"/>
          </p:cNvPicPr>
          <p:nvPr/>
        </p:nvPicPr>
        <p:blipFill>
          <a:blip r:embed="rId6"/>
          <a:stretch>
            <a:fillRect/>
          </a:stretch>
        </p:blipFill>
        <p:spPr>
          <a:xfrm>
            <a:off x="9212288" y="3429000"/>
            <a:ext cx="2466975" cy="1847850"/>
          </a:xfrm>
          <a:prstGeom prst="rect">
            <a:avLst/>
          </a:prstGeom>
        </p:spPr>
      </p:pic>
      <p:sp>
        <p:nvSpPr>
          <p:cNvPr id="12" name="TextBox 11">
            <a:extLst>
              <a:ext uri="{FF2B5EF4-FFF2-40B4-BE49-F238E27FC236}">
                <a16:creationId xmlns:a16="http://schemas.microsoft.com/office/drawing/2014/main" id="{2D694E48-19AE-4503-9B45-487946FFADCA}"/>
              </a:ext>
            </a:extLst>
          </p:cNvPr>
          <p:cNvSpPr txBox="1"/>
          <p:nvPr/>
        </p:nvSpPr>
        <p:spPr>
          <a:xfrm>
            <a:off x="190628" y="5584629"/>
            <a:ext cx="2883875" cy="954107"/>
          </a:xfrm>
          <a:prstGeom prst="rect">
            <a:avLst/>
          </a:prstGeom>
          <a:noFill/>
        </p:spPr>
        <p:txBody>
          <a:bodyPr wrap="square" rtlCol="0">
            <a:spAutoFit/>
          </a:bodyPr>
          <a:lstStyle/>
          <a:p>
            <a:pPr algn="ctr"/>
            <a:r>
              <a:rPr lang="en-US" sz="2800" i="1" dirty="0">
                <a:latin typeface="+mj-lt"/>
              </a:rPr>
              <a:t>Asclepias </a:t>
            </a:r>
            <a:r>
              <a:rPr lang="en-US" sz="2800" i="1" dirty="0" err="1">
                <a:latin typeface="+mj-lt"/>
              </a:rPr>
              <a:t>tuberosa</a:t>
            </a:r>
            <a:endParaRPr lang="en-US" sz="2800" i="1" dirty="0">
              <a:latin typeface="+mj-lt"/>
            </a:endParaRPr>
          </a:p>
          <a:p>
            <a:pPr algn="ctr"/>
            <a:r>
              <a:rPr lang="en-US" sz="2800" dirty="0"/>
              <a:t>Butterfly Weed</a:t>
            </a:r>
          </a:p>
        </p:txBody>
      </p:sp>
      <p:sp>
        <p:nvSpPr>
          <p:cNvPr id="13" name="TextBox 12">
            <a:extLst>
              <a:ext uri="{FF2B5EF4-FFF2-40B4-BE49-F238E27FC236}">
                <a16:creationId xmlns:a16="http://schemas.microsoft.com/office/drawing/2014/main" id="{24C139D0-E8BC-455E-8EB1-C09CA8F430D1}"/>
              </a:ext>
            </a:extLst>
          </p:cNvPr>
          <p:cNvSpPr txBox="1"/>
          <p:nvPr/>
        </p:nvSpPr>
        <p:spPr>
          <a:xfrm>
            <a:off x="4915988" y="5770603"/>
            <a:ext cx="3061821" cy="954107"/>
          </a:xfrm>
          <a:prstGeom prst="rect">
            <a:avLst/>
          </a:prstGeom>
          <a:noFill/>
        </p:spPr>
        <p:txBody>
          <a:bodyPr wrap="square" rtlCol="0">
            <a:spAutoFit/>
          </a:bodyPr>
          <a:lstStyle/>
          <a:p>
            <a:pPr algn="ctr"/>
            <a:r>
              <a:rPr lang="en-US" sz="2800" i="1" dirty="0" err="1">
                <a:latin typeface="+mj-lt"/>
              </a:rPr>
              <a:t>Asclepias</a:t>
            </a:r>
            <a:r>
              <a:rPr lang="en-US" sz="2800" i="1" dirty="0">
                <a:latin typeface="+mj-lt"/>
              </a:rPr>
              <a:t> </a:t>
            </a:r>
            <a:r>
              <a:rPr lang="en-US" sz="2800" i="1" dirty="0" err="1">
                <a:latin typeface="+mj-lt"/>
              </a:rPr>
              <a:t>syriaca</a:t>
            </a:r>
            <a:endParaRPr lang="en-US" sz="2800" i="1" dirty="0">
              <a:latin typeface="+mj-lt"/>
            </a:endParaRPr>
          </a:p>
          <a:p>
            <a:r>
              <a:rPr lang="en-US" sz="2800" dirty="0"/>
              <a:t>Common Milkweed</a:t>
            </a:r>
          </a:p>
        </p:txBody>
      </p:sp>
      <p:sp>
        <p:nvSpPr>
          <p:cNvPr id="14" name="TextBox 13">
            <a:extLst>
              <a:ext uri="{FF2B5EF4-FFF2-40B4-BE49-F238E27FC236}">
                <a16:creationId xmlns:a16="http://schemas.microsoft.com/office/drawing/2014/main" id="{F00EC4F0-FD83-48CB-9325-D7C50AA4E2F4}"/>
              </a:ext>
            </a:extLst>
          </p:cNvPr>
          <p:cNvSpPr txBox="1"/>
          <p:nvPr/>
        </p:nvSpPr>
        <p:spPr>
          <a:xfrm>
            <a:off x="8854830" y="5416302"/>
            <a:ext cx="2992468" cy="954107"/>
          </a:xfrm>
          <a:prstGeom prst="rect">
            <a:avLst/>
          </a:prstGeom>
          <a:noFill/>
        </p:spPr>
        <p:txBody>
          <a:bodyPr wrap="square" rtlCol="0">
            <a:spAutoFit/>
          </a:bodyPr>
          <a:lstStyle/>
          <a:p>
            <a:pPr algn="ctr"/>
            <a:r>
              <a:rPr lang="en-US" sz="2800" i="1" dirty="0">
                <a:latin typeface="+mj-lt"/>
              </a:rPr>
              <a:t>Asclepias incarnata</a:t>
            </a:r>
          </a:p>
          <a:p>
            <a:pPr algn="ctr"/>
            <a:r>
              <a:rPr lang="en-US" sz="2800" dirty="0"/>
              <a:t>Swamp Milkweed</a:t>
            </a:r>
          </a:p>
        </p:txBody>
      </p:sp>
      <p:sp>
        <p:nvSpPr>
          <p:cNvPr id="4" name="TextBox 3">
            <a:extLst>
              <a:ext uri="{FF2B5EF4-FFF2-40B4-BE49-F238E27FC236}">
                <a16:creationId xmlns:a16="http://schemas.microsoft.com/office/drawing/2014/main" id="{E3D59B2B-545C-4CFD-9322-FB2B75052F34}"/>
              </a:ext>
            </a:extLst>
          </p:cNvPr>
          <p:cNvSpPr txBox="1"/>
          <p:nvPr/>
        </p:nvSpPr>
        <p:spPr>
          <a:xfrm>
            <a:off x="3978031" y="4172634"/>
            <a:ext cx="1051379"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Seed Pod</a:t>
            </a:r>
          </a:p>
        </p:txBody>
      </p:sp>
      <p:cxnSp>
        <p:nvCxnSpPr>
          <p:cNvPr id="15" name="Straight Arrow Connector 14">
            <a:extLst>
              <a:ext uri="{FF2B5EF4-FFF2-40B4-BE49-F238E27FC236}">
                <a16:creationId xmlns:a16="http://schemas.microsoft.com/office/drawing/2014/main" id="{64421916-2D44-4A40-8B8D-ADF09849ACCE}"/>
              </a:ext>
            </a:extLst>
          </p:cNvPr>
          <p:cNvCxnSpPr>
            <a:cxnSpLocks/>
            <a:stCxn id="4" idx="1"/>
          </p:cNvCxnSpPr>
          <p:nvPr/>
        </p:nvCxnSpPr>
        <p:spPr>
          <a:xfrm flipH="1">
            <a:off x="3333874" y="4357300"/>
            <a:ext cx="644157" cy="138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9942E0D-F099-40ED-92AB-7C38BDAE9F85}"/>
              </a:ext>
            </a:extLst>
          </p:cNvPr>
          <p:cNvCxnSpPr>
            <a:cxnSpLocks/>
            <a:stCxn id="4" idx="3"/>
          </p:cNvCxnSpPr>
          <p:nvPr/>
        </p:nvCxnSpPr>
        <p:spPr>
          <a:xfrm>
            <a:off x="5029410" y="4357300"/>
            <a:ext cx="464805" cy="1846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7B4B911-D29E-4BDE-95E8-FB7D783750E7}"/>
              </a:ext>
            </a:extLst>
          </p:cNvPr>
          <p:cNvSpPr txBox="1"/>
          <p:nvPr/>
        </p:nvSpPr>
        <p:spPr>
          <a:xfrm>
            <a:off x="7909170" y="4168259"/>
            <a:ext cx="1047262" cy="369332"/>
          </a:xfrm>
          <a:prstGeom prst="rect">
            <a:avLst/>
          </a:prstGeom>
          <a:noFill/>
          <a:ln>
            <a:solidFill>
              <a:schemeClr val="bg1"/>
            </a:solidFill>
          </a:ln>
        </p:spPr>
        <p:txBody>
          <a:bodyPr wrap="square" rtlCol="0">
            <a:spAutoFit/>
          </a:bodyPr>
          <a:lstStyle/>
          <a:p>
            <a:r>
              <a:rPr lang="en-US" dirty="0"/>
              <a:t>Seed Pod</a:t>
            </a:r>
          </a:p>
        </p:txBody>
      </p:sp>
      <p:cxnSp>
        <p:nvCxnSpPr>
          <p:cNvPr id="24" name="Straight Arrow Connector 23">
            <a:extLst>
              <a:ext uri="{FF2B5EF4-FFF2-40B4-BE49-F238E27FC236}">
                <a16:creationId xmlns:a16="http://schemas.microsoft.com/office/drawing/2014/main" id="{4A41AE37-307A-46DC-9056-6D3A224C33FF}"/>
              </a:ext>
            </a:extLst>
          </p:cNvPr>
          <p:cNvCxnSpPr>
            <a:cxnSpLocks/>
            <a:stCxn id="21" idx="3"/>
          </p:cNvCxnSpPr>
          <p:nvPr/>
        </p:nvCxnSpPr>
        <p:spPr>
          <a:xfrm>
            <a:off x="8956432" y="4352925"/>
            <a:ext cx="171938" cy="4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B617F5F-6F40-48EE-B347-AD933FE278B2}"/>
              </a:ext>
            </a:extLst>
          </p:cNvPr>
          <p:cNvPicPr>
            <a:picLocks noChangeAspect="1"/>
          </p:cNvPicPr>
          <p:nvPr/>
        </p:nvPicPr>
        <p:blipFill>
          <a:blip r:embed="rId7"/>
          <a:stretch>
            <a:fillRect/>
          </a:stretch>
        </p:blipFill>
        <p:spPr>
          <a:xfrm>
            <a:off x="1512501" y="3390069"/>
            <a:ext cx="1645920" cy="2194560"/>
          </a:xfrm>
          <a:prstGeom prst="rect">
            <a:avLst/>
          </a:prstGeom>
        </p:spPr>
      </p:pic>
      <p:sp>
        <p:nvSpPr>
          <p:cNvPr id="18" name="TextBox 17">
            <a:extLst>
              <a:ext uri="{FF2B5EF4-FFF2-40B4-BE49-F238E27FC236}">
                <a16:creationId xmlns:a16="http://schemas.microsoft.com/office/drawing/2014/main" id="{E47175F0-5B66-4719-9BFD-81C1E3C3BFBE}"/>
              </a:ext>
            </a:extLst>
          </p:cNvPr>
          <p:cNvSpPr txBox="1"/>
          <p:nvPr/>
        </p:nvSpPr>
        <p:spPr>
          <a:xfrm rot="16200000">
            <a:off x="2207963" y="4451089"/>
            <a:ext cx="2101259" cy="369332"/>
          </a:xfrm>
          <a:prstGeom prst="rect">
            <a:avLst/>
          </a:prstGeom>
          <a:noFill/>
        </p:spPr>
        <p:txBody>
          <a:bodyPr wrap="square" rtlCol="0">
            <a:spAutoFit/>
          </a:bodyPr>
          <a:lstStyle/>
          <a:p>
            <a:r>
              <a:rPr lang="en-US" sz="900" dirty="0"/>
              <a:t>CC BY-NC-ND 2.0</a:t>
            </a:r>
            <a:r>
              <a:rPr lang="en-US" dirty="0"/>
              <a:t> </a:t>
            </a:r>
          </a:p>
        </p:txBody>
      </p:sp>
      <p:pic>
        <p:nvPicPr>
          <p:cNvPr id="20" name="Picture 19">
            <a:extLst>
              <a:ext uri="{FF2B5EF4-FFF2-40B4-BE49-F238E27FC236}">
                <a16:creationId xmlns:a16="http://schemas.microsoft.com/office/drawing/2014/main" id="{5EC54124-7725-4BFD-B26F-BEAB06E346C9}"/>
              </a:ext>
            </a:extLst>
          </p:cNvPr>
          <p:cNvPicPr>
            <a:picLocks noChangeAspect="1"/>
          </p:cNvPicPr>
          <p:nvPr/>
        </p:nvPicPr>
        <p:blipFill>
          <a:blip r:embed="rId8"/>
          <a:stretch>
            <a:fillRect/>
          </a:stretch>
        </p:blipFill>
        <p:spPr>
          <a:xfrm>
            <a:off x="354392" y="947241"/>
            <a:ext cx="3048000" cy="2286000"/>
          </a:xfrm>
          <a:prstGeom prst="rect">
            <a:avLst/>
          </a:prstGeom>
        </p:spPr>
      </p:pic>
      <p:sp>
        <p:nvSpPr>
          <p:cNvPr id="25" name="TextBox 24">
            <a:extLst>
              <a:ext uri="{FF2B5EF4-FFF2-40B4-BE49-F238E27FC236}">
                <a16:creationId xmlns:a16="http://schemas.microsoft.com/office/drawing/2014/main" id="{DBF65EFF-6E88-47B1-8B7C-19F85595856B}"/>
              </a:ext>
            </a:extLst>
          </p:cNvPr>
          <p:cNvSpPr txBox="1"/>
          <p:nvPr/>
        </p:nvSpPr>
        <p:spPr>
          <a:xfrm rot="16200000">
            <a:off x="2380038" y="1831682"/>
            <a:ext cx="2284225" cy="369332"/>
          </a:xfrm>
          <a:prstGeom prst="rect">
            <a:avLst/>
          </a:prstGeom>
          <a:noFill/>
        </p:spPr>
        <p:txBody>
          <a:bodyPr wrap="square" rtlCol="0">
            <a:spAutoFit/>
          </a:bodyPr>
          <a:lstStyle/>
          <a:p>
            <a:r>
              <a:rPr lang="en-US" sz="900" dirty="0"/>
              <a:t>CC BY-SA 2.0</a:t>
            </a:r>
            <a:r>
              <a:rPr lang="en-US" dirty="0"/>
              <a:t> </a:t>
            </a:r>
          </a:p>
        </p:txBody>
      </p:sp>
    </p:spTree>
    <p:extLst>
      <p:ext uri="{BB962C8B-B14F-4D97-AF65-F5344CB8AC3E}">
        <p14:creationId xmlns:p14="http://schemas.microsoft.com/office/powerpoint/2010/main" val="2254572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3E7EF-A761-4738-81D1-50DF7C1F28C7}"/>
              </a:ext>
            </a:extLst>
          </p:cNvPr>
          <p:cNvSpPr>
            <a:spLocks noGrp="1"/>
          </p:cNvSpPr>
          <p:nvPr>
            <p:ph type="title"/>
          </p:nvPr>
        </p:nvSpPr>
        <p:spPr/>
        <p:txBody>
          <a:bodyPr/>
          <a:lstStyle/>
          <a:p>
            <a:pPr algn="ctr"/>
            <a:r>
              <a:rPr lang="en-US"/>
              <a:t>More Milkweeds</a:t>
            </a:r>
            <a:endParaRPr lang="en-US" dirty="0"/>
          </a:p>
        </p:txBody>
      </p:sp>
      <p:pic>
        <p:nvPicPr>
          <p:cNvPr id="4" name="Content Placeholder 3">
            <a:extLst>
              <a:ext uri="{FF2B5EF4-FFF2-40B4-BE49-F238E27FC236}">
                <a16:creationId xmlns:a16="http://schemas.microsoft.com/office/drawing/2014/main" id="{E1E317B4-FCBC-48C0-B5D3-3A2BAC7F7A4B}"/>
              </a:ext>
            </a:extLst>
          </p:cNvPr>
          <p:cNvPicPr>
            <a:picLocks noGrp="1" noChangeAspect="1"/>
          </p:cNvPicPr>
          <p:nvPr>
            <p:ph idx="1"/>
          </p:nvPr>
        </p:nvPicPr>
        <p:blipFill>
          <a:blip r:embed="rId2"/>
          <a:stretch>
            <a:fillRect/>
          </a:stretch>
        </p:blipFill>
        <p:spPr>
          <a:xfrm>
            <a:off x="504722" y="1425643"/>
            <a:ext cx="3779520" cy="2834640"/>
          </a:xfrm>
          <a:prstGeom prst="rect">
            <a:avLst/>
          </a:prstGeom>
        </p:spPr>
      </p:pic>
      <p:sp>
        <p:nvSpPr>
          <p:cNvPr id="5" name="TextBox 4">
            <a:extLst>
              <a:ext uri="{FF2B5EF4-FFF2-40B4-BE49-F238E27FC236}">
                <a16:creationId xmlns:a16="http://schemas.microsoft.com/office/drawing/2014/main" id="{B8118C6A-78E1-4847-B9F1-72811186C137}"/>
              </a:ext>
            </a:extLst>
          </p:cNvPr>
          <p:cNvSpPr txBox="1"/>
          <p:nvPr/>
        </p:nvSpPr>
        <p:spPr>
          <a:xfrm>
            <a:off x="341277" y="4279328"/>
            <a:ext cx="3779520" cy="954107"/>
          </a:xfrm>
          <a:prstGeom prst="rect">
            <a:avLst/>
          </a:prstGeom>
          <a:noFill/>
        </p:spPr>
        <p:txBody>
          <a:bodyPr wrap="square" rtlCol="0">
            <a:spAutoFit/>
          </a:bodyPr>
          <a:lstStyle/>
          <a:p>
            <a:r>
              <a:rPr lang="en-US" sz="2800" i="1" dirty="0">
                <a:latin typeface="+mj-lt"/>
              </a:rPr>
              <a:t>Asclepias </a:t>
            </a:r>
            <a:r>
              <a:rPr lang="en-US" sz="2800" i="1" dirty="0" err="1">
                <a:latin typeface="+mj-lt"/>
              </a:rPr>
              <a:t>purpurascens</a:t>
            </a:r>
            <a:endParaRPr lang="en-US" sz="2800" i="1" dirty="0">
              <a:latin typeface="+mj-lt"/>
            </a:endParaRPr>
          </a:p>
          <a:p>
            <a:r>
              <a:rPr lang="en-US" sz="2800" dirty="0"/>
              <a:t>Purple Milkweed</a:t>
            </a:r>
          </a:p>
        </p:txBody>
      </p:sp>
      <p:pic>
        <p:nvPicPr>
          <p:cNvPr id="6" name="Picture 5">
            <a:extLst>
              <a:ext uri="{FF2B5EF4-FFF2-40B4-BE49-F238E27FC236}">
                <a16:creationId xmlns:a16="http://schemas.microsoft.com/office/drawing/2014/main" id="{4AFA3456-5483-4465-AB53-D3E63B12D97C}"/>
              </a:ext>
            </a:extLst>
          </p:cNvPr>
          <p:cNvPicPr>
            <a:picLocks noChangeAspect="1"/>
          </p:cNvPicPr>
          <p:nvPr/>
        </p:nvPicPr>
        <p:blipFill>
          <a:blip r:embed="rId3"/>
          <a:stretch>
            <a:fillRect/>
          </a:stretch>
        </p:blipFill>
        <p:spPr>
          <a:xfrm>
            <a:off x="8783706" y="1425643"/>
            <a:ext cx="3098631" cy="2743200"/>
          </a:xfrm>
          <a:prstGeom prst="rect">
            <a:avLst/>
          </a:prstGeom>
        </p:spPr>
      </p:pic>
      <p:sp>
        <p:nvSpPr>
          <p:cNvPr id="7" name="TextBox 6">
            <a:extLst>
              <a:ext uri="{FF2B5EF4-FFF2-40B4-BE49-F238E27FC236}">
                <a16:creationId xmlns:a16="http://schemas.microsoft.com/office/drawing/2014/main" id="{DBAFDB17-F4C3-42A1-A3DA-9B405A8CFB3B}"/>
              </a:ext>
            </a:extLst>
          </p:cNvPr>
          <p:cNvSpPr txBox="1"/>
          <p:nvPr/>
        </p:nvSpPr>
        <p:spPr>
          <a:xfrm>
            <a:off x="8783706" y="4418084"/>
            <a:ext cx="2878207" cy="1384995"/>
          </a:xfrm>
          <a:prstGeom prst="rect">
            <a:avLst/>
          </a:prstGeom>
          <a:noFill/>
        </p:spPr>
        <p:txBody>
          <a:bodyPr wrap="square" rtlCol="0">
            <a:spAutoFit/>
          </a:bodyPr>
          <a:lstStyle/>
          <a:p>
            <a:r>
              <a:rPr lang="en-US" sz="2800" i="1" dirty="0">
                <a:latin typeface="+mj-lt"/>
              </a:rPr>
              <a:t>Asclepias </a:t>
            </a:r>
            <a:r>
              <a:rPr lang="en-US" sz="2800" i="1" dirty="0" err="1">
                <a:latin typeface="+mj-lt"/>
              </a:rPr>
              <a:t>exaltata</a:t>
            </a:r>
            <a:endParaRPr lang="en-US" sz="2800" i="1" dirty="0">
              <a:latin typeface="+mj-lt"/>
            </a:endParaRPr>
          </a:p>
          <a:p>
            <a:r>
              <a:rPr lang="en-US" sz="2800" dirty="0"/>
              <a:t>Poke Milkweed</a:t>
            </a:r>
          </a:p>
          <a:p>
            <a:endParaRPr lang="en-US" sz="2800" dirty="0"/>
          </a:p>
        </p:txBody>
      </p:sp>
      <p:sp>
        <p:nvSpPr>
          <p:cNvPr id="8" name="TextBox 7">
            <a:extLst>
              <a:ext uri="{FF2B5EF4-FFF2-40B4-BE49-F238E27FC236}">
                <a16:creationId xmlns:a16="http://schemas.microsoft.com/office/drawing/2014/main" id="{26CE7216-0197-4F8A-AC89-8B3C882A2597}"/>
              </a:ext>
            </a:extLst>
          </p:cNvPr>
          <p:cNvSpPr txBox="1"/>
          <p:nvPr/>
        </p:nvSpPr>
        <p:spPr>
          <a:xfrm>
            <a:off x="8783705" y="5526080"/>
            <a:ext cx="3853459" cy="276999"/>
          </a:xfrm>
          <a:prstGeom prst="rect">
            <a:avLst/>
          </a:prstGeom>
          <a:noFill/>
        </p:spPr>
        <p:txBody>
          <a:bodyPr wrap="square" rtlCol="0">
            <a:spAutoFit/>
          </a:bodyPr>
          <a:lstStyle/>
          <a:p>
            <a:r>
              <a:rPr lang="en-US" sz="1200" dirty="0"/>
              <a:t>Source: Finger Lakes Native Plant Society</a:t>
            </a:r>
          </a:p>
        </p:txBody>
      </p:sp>
      <p:sp>
        <p:nvSpPr>
          <p:cNvPr id="9" name="TextBox 8">
            <a:extLst>
              <a:ext uri="{FF2B5EF4-FFF2-40B4-BE49-F238E27FC236}">
                <a16:creationId xmlns:a16="http://schemas.microsoft.com/office/drawing/2014/main" id="{7A3B033E-67A7-42CA-B0A2-E165BDD1CCD0}"/>
              </a:ext>
            </a:extLst>
          </p:cNvPr>
          <p:cNvSpPr txBox="1"/>
          <p:nvPr/>
        </p:nvSpPr>
        <p:spPr>
          <a:xfrm>
            <a:off x="2917943" y="6215876"/>
            <a:ext cx="4439477" cy="276999"/>
          </a:xfrm>
          <a:prstGeom prst="rect">
            <a:avLst/>
          </a:prstGeom>
          <a:noFill/>
        </p:spPr>
        <p:txBody>
          <a:bodyPr wrap="square" rtlCol="0">
            <a:spAutoFit/>
          </a:bodyPr>
          <a:lstStyle/>
          <a:p>
            <a:r>
              <a:rPr lang="en-US" sz="1200" dirty="0"/>
              <a:t>Source: Missouri Botanical Garden</a:t>
            </a:r>
          </a:p>
        </p:txBody>
      </p:sp>
      <p:pic>
        <p:nvPicPr>
          <p:cNvPr id="10" name="Picture 9">
            <a:extLst>
              <a:ext uri="{FF2B5EF4-FFF2-40B4-BE49-F238E27FC236}">
                <a16:creationId xmlns:a16="http://schemas.microsoft.com/office/drawing/2014/main" id="{9AE6F10E-E695-4690-9B0E-FAA3BA675E38}"/>
              </a:ext>
            </a:extLst>
          </p:cNvPr>
          <p:cNvPicPr>
            <a:picLocks noChangeAspect="1"/>
          </p:cNvPicPr>
          <p:nvPr/>
        </p:nvPicPr>
        <p:blipFill>
          <a:blip r:embed="rId4"/>
          <a:stretch>
            <a:fillRect/>
          </a:stretch>
        </p:blipFill>
        <p:spPr>
          <a:xfrm>
            <a:off x="4614220" y="2192020"/>
            <a:ext cx="3538821" cy="2651760"/>
          </a:xfrm>
          <a:prstGeom prst="rect">
            <a:avLst/>
          </a:prstGeom>
        </p:spPr>
      </p:pic>
      <p:sp>
        <p:nvSpPr>
          <p:cNvPr id="3" name="TextBox 2">
            <a:extLst>
              <a:ext uri="{FF2B5EF4-FFF2-40B4-BE49-F238E27FC236}">
                <a16:creationId xmlns:a16="http://schemas.microsoft.com/office/drawing/2014/main" id="{77933DC4-D5C8-4759-8EFA-A56141646A08}"/>
              </a:ext>
            </a:extLst>
          </p:cNvPr>
          <p:cNvSpPr txBox="1"/>
          <p:nvPr/>
        </p:nvSpPr>
        <p:spPr>
          <a:xfrm>
            <a:off x="4547790" y="4891226"/>
            <a:ext cx="3260664" cy="954107"/>
          </a:xfrm>
          <a:prstGeom prst="rect">
            <a:avLst/>
          </a:prstGeom>
          <a:noFill/>
        </p:spPr>
        <p:txBody>
          <a:bodyPr wrap="square" rtlCol="0">
            <a:spAutoFit/>
          </a:bodyPr>
          <a:lstStyle/>
          <a:p>
            <a:r>
              <a:rPr lang="en-US" sz="2800" i="1" dirty="0" err="1">
                <a:latin typeface="+mj-lt"/>
              </a:rPr>
              <a:t>Asclepias</a:t>
            </a:r>
            <a:r>
              <a:rPr lang="en-US" sz="2800" i="1" dirty="0">
                <a:latin typeface="+mj-lt"/>
              </a:rPr>
              <a:t> </a:t>
            </a:r>
            <a:r>
              <a:rPr lang="en-US" sz="2800" i="1" dirty="0" err="1">
                <a:latin typeface="+mj-lt"/>
              </a:rPr>
              <a:t>verticillata</a:t>
            </a:r>
            <a:endParaRPr lang="en-US" sz="2800" i="1" dirty="0">
              <a:latin typeface="+mj-lt"/>
            </a:endParaRPr>
          </a:p>
          <a:p>
            <a:r>
              <a:rPr lang="en-US" sz="2800" dirty="0"/>
              <a:t>Whorled Milkweed</a:t>
            </a:r>
          </a:p>
        </p:txBody>
      </p:sp>
    </p:spTree>
    <p:extLst>
      <p:ext uri="{BB962C8B-B14F-4D97-AF65-F5344CB8AC3E}">
        <p14:creationId xmlns:p14="http://schemas.microsoft.com/office/powerpoint/2010/main" val="4164489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4F56A4-CF67-4260-93C8-D8121DD9121D}"/>
              </a:ext>
            </a:extLst>
          </p:cNvPr>
          <p:cNvSpPr txBox="1"/>
          <p:nvPr/>
        </p:nvSpPr>
        <p:spPr>
          <a:xfrm>
            <a:off x="1187939" y="679938"/>
            <a:ext cx="9292491" cy="646331"/>
          </a:xfrm>
          <a:prstGeom prst="rect">
            <a:avLst/>
          </a:prstGeom>
          <a:noFill/>
        </p:spPr>
        <p:txBody>
          <a:bodyPr wrap="square" rtlCol="0">
            <a:spAutoFit/>
          </a:bodyPr>
          <a:lstStyle/>
          <a:p>
            <a:pPr algn="ctr"/>
            <a:r>
              <a:rPr lang="en-US" sz="3600" dirty="0"/>
              <a:t>Fun Milkweed Facts</a:t>
            </a:r>
          </a:p>
        </p:txBody>
      </p:sp>
      <p:pic>
        <p:nvPicPr>
          <p:cNvPr id="3" name="Picture 2">
            <a:extLst>
              <a:ext uri="{FF2B5EF4-FFF2-40B4-BE49-F238E27FC236}">
                <a16:creationId xmlns:a16="http://schemas.microsoft.com/office/drawing/2014/main" id="{09C71A59-276D-4B2E-A5F7-597B6D4CD15E}"/>
              </a:ext>
            </a:extLst>
          </p:cNvPr>
          <p:cNvPicPr>
            <a:picLocks noChangeAspect="1"/>
          </p:cNvPicPr>
          <p:nvPr/>
        </p:nvPicPr>
        <p:blipFill>
          <a:blip r:embed="rId2"/>
          <a:stretch>
            <a:fillRect/>
          </a:stretch>
        </p:blipFill>
        <p:spPr>
          <a:xfrm>
            <a:off x="674931" y="1502629"/>
            <a:ext cx="2886075" cy="1304925"/>
          </a:xfrm>
          <a:prstGeom prst="rect">
            <a:avLst/>
          </a:prstGeom>
        </p:spPr>
      </p:pic>
      <p:cxnSp>
        <p:nvCxnSpPr>
          <p:cNvPr id="5" name="Straight Arrow Connector 4">
            <a:extLst>
              <a:ext uri="{FF2B5EF4-FFF2-40B4-BE49-F238E27FC236}">
                <a16:creationId xmlns:a16="http://schemas.microsoft.com/office/drawing/2014/main" id="{1AAA38B3-699A-4763-B713-1ACD2F09AC41}"/>
              </a:ext>
            </a:extLst>
          </p:cNvPr>
          <p:cNvCxnSpPr>
            <a:cxnSpLocks/>
          </p:cNvCxnSpPr>
          <p:nvPr/>
        </p:nvCxnSpPr>
        <p:spPr>
          <a:xfrm flipH="1">
            <a:off x="1656862" y="2274277"/>
            <a:ext cx="229455" cy="95347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39F98F0F-0BD6-4C0B-8402-7708304EEF09}"/>
              </a:ext>
            </a:extLst>
          </p:cNvPr>
          <p:cNvCxnSpPr/>
          <p:nvPr/>
        </p:nvCxnSpPr>
        <p:spPr>
          <a:xfrm>
            <a:off x="2594708" y="1852256"/>
            <a:ext cx="695569" cy="150836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D38C6718-5993-469A-8F83-69FCBEEE77F7}"/>
              </a:ext>
            </a:extLst>
          </p:cNvPr>
          <p:cNvCxnSpPr/>
          <p:nvPr/>
        </p:nvCxnSpPr>
        <p:spPr>
          <a:xfrm flipH="1">
            <a:off x="539262" y="2391508"/>
            <a:ext cx="648677" cy="13833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9E0B1892-42C8-4FFB-A791-4FF78128914B}"/>
              </a:ext>
            </a:extLst>
          </p:cNvPr>
          <p:cNvSpPr txBox="1"/>
          <p:nvPr/>
        </p:nvSpPr>
        <p:spPr>
          <a:xfrm>
            <a:off x="398585" y="3946769"/>
            <a:ext cx="734646" cy="400110"/>
          </a:xfrm>
          <a:prstGeom prst="rect">
            <a:avLst/>
          </a:prstGeom>
          <a:noFill/>
        </p:spPr>
        <p:txBody>
          <a:bodyPr wrap="square" rtlCol="0">
            <a:spAutoFit/>
          </a:bodyPr>
          <a:lstStyle/>
          <a:p>
            <a:r>
              <a:rPr lang="en-US" sz="2000" dirty="0"/>
              <a:t>Pod</a:t>
            </a:r>
          </a:p>
        </p:txBody>
      </p:sp>
      <p:sp>
        <p:nvSpPr>
          <p:cNvPr id="13" name="TextBox 12">
            <a:extLst>
              <a:ext uri="{FF2B5EF4-FFF2-40B4-BE49-F238E27FC236}">
                <a16:creationId xmlns:a16="http://schemas.microsoft.com/office/drawing/2014/main" id="{319F09C9-5803-4498-B12C-440D900D46AF}"/>
              </a:ext>
            </a:extLst>
          </p:cNvPr>
          <p:cNvSpPr txBox="1"/>
          <p:nvPr/>
        </p:nvSpPr>
        <p:spPr>
          <a:xfrm>
            <a:off x="1187939" y="3429000"/>
            <a:ext cx="906583" cy="400110"/>
          </a:xfrm>
          <a:prstGeom prst="rect">
            <a:avLst/>
          </a:prstGeom>
          <a:noFill/>
        </p:spPr>
        <p:txBody>
          <a:bodyPr wrap="square" rtlCol="0">
            <a:spAutoFit/>
          </a:bodyPr>
          <a:lstStyle/>
          <a:p>
            <a:r>
              <a:rPr lang="en-US" sz="2000" dirty="0"/>
              <a:t>Seed</a:t>
            </a:r>
          </a:p>
        </p:txBody>
      </p:sp>
      <p:sp>
        <p:nvSpPr>
          <p:cNvPr id="14" name="TextBox 13">
            <a:extLst>
              <a:ext uri="{FF2B5EF4-FFF2-40B4-BE49-F238E27FC236}">
                <a16:creationId xmlns:a16="http://schemas.microsoft.com/office/drawing/2014/main" id="{6BF1F77B-41C7-468B-A0B3-68E247518440}"/>
              </a:ext>
            </a:extLst>
          </p:cNvPr>
          <p:cNvSpPr txBox="1"/>
          <p:nvPr/>
        </p:nvSpPr>
        <p:spPr>
          <a:xfrm>
            <a:off x="2696308" y="3429000"/>
            <a:ext cx="1062892" cy="707886"/>
          </a:xfrm>
          <a:prstGeom prst="rect">
            <a:avLst/>
          </a:prstGeom>
          <a:noFill/>
        </p:spPr>
        <p:txBody>
          <a:bodyPr wrap="square" rtlCol="0">
            <a:spAutoFit/>
          </a:bodyPr>
          <a:lstStyle/>
          <a:p>
            <a:r>
              <a:rPr lang="en-US" sz="2000" dirty="0"/>
              <a:t>Floss or Coma</a:t>
            </a:r>
          </a:p>
        </p:txBody>
      </p:sp>
      <p:sp>
        <p:nvSpPr>
          <p:cNvPr id="16" name="TextBox 15">
            <a:extLst>
              <a:ext uri="{FF2B5EF4-FFF2-40B4-BE49-F238E27FC236}">
                <a16:creationId xmlns:a16="http://schemas.microsoft.com/office/drawing/2014/main" id="{9B374415-218C-483E-9527-52E0A64A7012}"/>
              </a:ext>
            </a:extLst>
          </p:cNvPr>
          <p:cNvSpPr txBox="1"/>
          <p:nvPr/>
        </p:nvSpPr>
        <p:spPr>
          <a:xfrm>
            <a:off x="4626708" y="1366020"/>
            <a:ext cx="6682154" cy="1384995"/>
          </a:xfrm>
          <a:prstGeom prst="rect">
            <a:avLst/>
          </a:prstGeom>
          <a:noFill/>
        </p:spPr>
        <p:txBody>
          <a:bodyPr wrap="square" rtlCol="0">
            <a:spAutoFit/>
          </a:bodyPr>
          <a:lstStyle/>
          <a:p>
            <a:r>
              <a:rPr lang="en-US" sz="2800" dirty="0"/>
              <a:t>Floss or coma has been used to fill pillows, comforters, jackets, life jackets, blot up oil spills, and start fires if you are a survivalist.</a:t>
            </a:r>
          </a:p>
        </p:txBody>
      </p:sp>
      <p:pic>
        <p:nvPicPr>
          <p:cNvPr id="17" name="Picture 16">
            <a:extLst>
              <a:ext uri="{FF2B5EF4-FFF2-40B4-BE49-F238E27FC236}">
                <a16:creationId xmlns:a16="http://schemas.microsoft.com/office/drawing/2014/main" id="{E6805A27-6929-44C3-849F-0138B4157F72}"/>
              </a:ext>
            </a:extLst>
          </p:cNvPr>
          <p:cNvPicPr>
            <a:picLocks noChangeAspect="1"/>
          </p:cNvPicPr>
          <p:nvPr/>
        </p:nvPicPr>
        <p:blipFill>
          <a:blip r:embed="rId3"/>
          <a:stretch>
            <a:fillRect/>
          </a:stretch>
        </p:blipFill>
        <p:spPr>
          <a:xfrm>
            <a:off x="10000762" y="3782943"/>
            <a:ext cx="1600200" cy="2857500"/>
          </a:xfrm>
          <a:prstGeom prst="rect">
            <a:avLst/>
          </a:prstGeom>
        </p:spPr>
      </p:pic>
      <p:sp>
        <p:nvSpPr>
          <p:cNvPr id="19" name="TextBox 18">
            <a:extLst>
              <a:ext uri="{FF2B5EF4-FFF2-40B4-BE49-F238E27FC236}">
                <a16:creationId xmlns:a16="http://schemas.microsoft.com/office/drawing/2014/main" id="{47D51331-B632-44CC-BA01-D1BD136E98F3}"/>
              </a:ext>
            </a:extLst>
          </p:cNvPr>
          <p:cNvSpPr txBox="1"/>
          <p:nvPr/>
        </p:nvSpPr>
        <p:spPr>
          <a:xfrm>
            <a:off x="1461477" y="4492680"/>
            <a:ext cx="7823200" cy="1384995"/>
          </a:xfrm>
          <a:prstGeom prst="rect">
            <a:avLst/>
          </a:prstGeom>
          <a:noFill/>
        </p:spPr>
        <p:txBody>
          <a:bodyPr wrap="square" rtlCol="0">
            <a:spAutoFit/>
          </a:bodyPr>
          <a:lstStyle/>
          <a:p>
            <a:r>
              <a:rPr lang="en-US" sz="2800" dirty="0"/>
              <a:t>The French have used the milkweed fibers to produce a silky velvet fabric and by Native Americans to produce rope.</a:t>
            </a:r>
          </a:p>
        </p:txBody>
      </p:sp>
      <p:sp>
        <p:nvSpPr>
          <p:cNvPr id="4" name="TextBox 3">
            <a:extLst>
              <a:ext uri="{FF2B5EF4-FFF2-40B4-BE49-F238E27FC236}">
                <a16:creationId xmlns:a16="http://schemas.microsoft.com/office/drawing/2014/main" id="{1AE5DF75-CB6B-4936-B3CD-6DE21DBF02CD}"/>
              </a:ext>
            </a:extLst>
          </p:cNvPr>
          <p:cNvSpPr txBox="1"/>
          <p:nvPr/>
        </p:nvSpPr>
        <p:spPr>
          <a:xfrm>
            <a:off x="1771589" y="6296856"/>
            <a:ext cx="7909169" cy="276999"/>
          </a:xfrm>
          <a:prstGeom prst="rect">
            <a:avLst/>
          </a:prstGeom>
          <a:noFill/>
        </p:spPr>
        <p:txBody>
          <a:bodyPr wrap="square" rtlCol="0">
            <a:spAutoFit/>
          </a:bodyPr>
          <a:lstStyle/>
          <a:p>
            <a:pPr algn="ctr"/>
            <a:r>
              <a:rPr lang="en-US" sz="1200" dirty="0"/>
              <a:t>Source: Monarchs and Milkweed by Anurag Agrawal pg. 174-5</a:t>
            </a:r>
          </a:p>
        </p:txBody>
      </p:sp>
      <p:sp>
        <p:nvSpPr>
          <p:cNvPr id="6" name="TextBox 5">
            <a:extLst>
              <a:ext uri="{FF2B5EF4-FFF2-40B4-BE49-F238E27FC236}">
                <a16:creationId xmlns:a16="http://schemas.microsoft.com/office/drawing/2014/main" id="{5BBC0066-13B7-480B-9AC4-F4D56EB7CA9A}"/>
              </a:ext>
            </a:extLst>
          </p:cNvPr>
          <p:cNvSpPr txBox="1"/>
          <p:nvPr/>
        </p:nvSpPr>
        <p:spPr>
          <a:xfrm>
            <a:off x="4079204" y="3227754"/>
            <a:ext cx="5416488" cy="954107"/>
          </a:xfrm>
          <a:prstGeom prst="rect">
            <a:avLst/>
          </a:prstGeom>
          <a:noFill/>
        </p:spPr>
        <p:txBody>
          <a:bodyPr wrap="square" rtlCol="0">
            <a:spAutoFit/>
          </a:bodyPr>
          <a:lstStyle/>
          <a:p>
            <a:r>
              <a:rPr lang="en-US" sz="2800" dirty="0"/>
              <a:t>Oil pressed from the seed can be used as a lubricant.</a:t>
            </a:r>
          </a:p>
        </p:txBody>
      </p:sp>
    </p:spTree>
    <p:extLst>
      <p:ext uri="{BB962C8B-B14F-4D97-AF65-F5344CB8AC3E}">
        <p14:creationId xmlns:p14="http://schemas.microsoft.com/office/powerpoint/2010/main" val="3045025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493A8-C242-4FE8-97E0-6C9B2887554A}"/>
              </a:ext>
            </a:extLst>
          </p:cNvPr>
          <p:cNvPicPr>
            <a:picLocks noChangeAspect="1"/>
          </p:cNvPicPr>
          <p:nvPr/>
        </p:nvPicPr>
        <p:blipFill>
          <a:blip r:embed="rId3"/>
          <a:stretch>
            <a:fillRect/>
          </a:stretch>
        </p:blipFill>
        <p:spPr>
          <a:xfrm>
            <a:off x="498534" y="1424158"/>
            <a:ext cx="5597466" cy="4389120"/>
          </a:xfrm>
          <a:prstGeom prst="rect">
            <a:avLst/>
          </a:prstGeom>
        </p:spPr>
      </p:pic>
      <p:sp>
        <p:nvSpPr>
          <p:cNvPr id="3" name="TextBox 2">
            <a:extLst>
              <a:ext uri="{FF2B5EF4-FFF2-40B4-BE49-F238E27FC236}">
                <a16:creationId xmlns:a16="http://schemas.microsoft.com/office/drawing/2014/main" id="{AD8DA686-2E17-4C00-BA00-7E19912DCEB1}"/>
              </a:ext>
            </a:extLst>
          </p:cNvPr>
          <p:cNvSpPr txBox="1"/>
          <p:nvPr/>
        </p:nvSpPr>
        <p:spPr>
          <a:xfrm>
            <a:off x="407963" y="6091311"/>
            <a:ext cx="5275385" cy="230832"/>
          </a:xfrm>
          <a:prstGeom prst="rect">
            <a:avLst/>
          </a:prstGeom>
          <a:noFill/>
        </p:spPr>
        <p:txBody>
          <a:bodyPr wrap="square" rtlCol="0">
            <a:spAutoFit/>
          </a:bodyPr>
          <a:lstStyle/>
          <a:p>
            <a:r>
              <a:rPr lang="en-US" sz="900" dirty="0"/>
              <a:t>Source: The Pantagraph from the McLean County Museum of History, Bloomington, Illinois</a:t>
            </a:r>
          </a:p>
        </p:txBody>
      </p:sp>
      <p:sp>
        <p:nvSpPr>
          <p:cNvPr id="4" name="TextBox 3">
            <a:extLst>
              <a:ext uri="{FF2B5EF4-FFF2-40B4-BE49-F238E27FC236}">
                <a16:creationId xmlns:a16="http://schemas.microsoft.com/office/drawing/2014/main" id="{62255934-4533-4BC3-A7F8-CE2FC0E9EB5F}"/>
              </a:ext>
            </a:extLst>
          </p:cNvPr>
          <p:cNvSpPr txBox="1"/>
          <p:nvPr/>
        </p:nvSpPr>
        <p:spPr>
          <a:xfrm>
            <a:off x="926123" y="499794"/>
            <a:ext cx="10339754" cy="646331"/>
          </a:xfrm>
          <a:prstGeom prst="rect">
            <a:avLst/>
          </a:prstGeom>
          <a:noFill/>
        </p:spPr>
        <p:txBody>
          <a:bodyPr wrap="square" rtlCol="0">
            <a:spAutoFit/>
          </a:bodyPr>
          <a:lstStyle/>
          <a:p>
            <a:pPr algn="ctr"/>
            <a:r>
              <a:rPr lang="en-US" sz="3600" dirty="0"/>
              <a:t>Milkweed and the World War II Effort</a:t>
            </a:r>
          </a:p>
        </p:txBody>
      </p:sp>
      <p:sp>
        <p:nvSpPr>
          <p:cNvPr id="5" name="TextBox 4">
            <a:extLst>
              <a:ext uri="{FF2B5EF4-FFF2-40B4-BE49-F238E27FC236}">
                <a16:creationId xmlns:a16="http://schemas.microsoft.com/office/drawing/2014/main" id="{A703CDD5-ACA5-499F-9BB8-D9FA055D4E95}"/>
              </a:ext>
            </a:extLst>
          </p:cNvPr>
          <p:cNvSpPr txBox="1"/>
          <p:nvPr/>
        </p:nvSpPr>
        <p:spPr>
          <a:xfrm>
            <a:off x="6989298" y="1259219"/>
            <a:ext cx="4375053" cy="4832092"/>
          </a:xfrm>
          <a:prstGeom prst="rect">
            <a:avLst/>
          </a:prstGeom>
          <a:noFill/>
        </p:spPr>
        <p:txBody>
          <a:bodyPr wrap="square" rtlCol="0">
            <a:spAutoFit/>
          </a:bodyPr>
          <a:lstStyle/>
          <a:p>
            <a:r>
              <a:rPr lang="en-US" sz="2800" dirty="0"/>
              <a:t>Children, east of the Mississippi, collected milkweed pods so that the floss from the seeds could be used to make life preservers for airmen and sailors during the war. The floss was a substitute for kapok, which came from Japanese controlled Dutch East Indies (Indonesia).</a:t>
            </a:r>
          </a:p>
        </p:txBody>
      </p:sp>
    </p:spTree>
    <p:extLst>
      <p:ext uri="{BB962C8B-B14F-4D97-AF65-F5344CB8AC3E}">
        <p14:creationId xmlns:p14="http://schemas.microsoft.com/office/powerpoint/2010/main" val="3397592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7F791-9E02-45AD-B12C-B6B2B5205C6D}"/>
              </a:ext>
            </a:extLst>
          </p:cNvPr>
          <p:cNvSpPr>
            <a:spLocks noGrp="1"/>
          </p:cNvSpPr>
          <p:nvPr>
            <p:ph type="title"/>
          </p:nvPr>
        </p:nvSpPr>
        <p:spPr>
          <a:xfrm>
            <a:off x="743299" y="169740"/>
            <a:ext cx="10515600" cy="1325563"/>
          </a:xfrm>
        </p:spPr>
        <p:txBody>
          <a:bodyPr/>
          <a:lstStyle/>
          <a:p>
            <a:pPr algn="ctr"/>
            <a:r>
              <a:rPr lang="en-US" b="1" dirty="0"/>
              <a:t>Nectar Plants</a:t>
            </a:r>
          </a:p>
        </p:txBody>
      </p:sp>
      <p:sp>
        <p:nvSpPr>
          <p:cNvPr id="3" name="Content Placeholder 2">
            <a:extLst>
              <a:ext uri="{FF2B5EF4-FFF2-40B4-BE49-F238E27FC236}">
                <a16:creationId xmlns:a16="http://schemas.microsoft.com/office/drawing/2014/main" id="{EEE32041-5599-406C-B618-74B30ABC770C}"/>
              </a:ext>
            </a:extLst>
          </p:cNvPr>
          <p:cNvSpPr>
            <a:spLocks noGrp="1"/>
          </p:cNvSpPr>
          <p:nvPr>
            <p:ph idx="1"/>
          </p:nvPr>
        </p:nvSpPr>
        <p:spPr>
          <a:xfrm>
            <a:off x="838200" y="1647657"/>
            <a:ext cx="10515600" cy="4667250"/>
          </a:xfrm>
        </p:spPr>
        <p:txBody>
          <a:bodyPr>
            <a:noAutofit/>
          </a:bodyPr>
          <a:lstStyle/>
          <a:p>
            <a:pPr>
              <a:lnSpc>
                <a:spcPct val="100000"/>
              </a:lnSpc>
              <a:spcBef>
                <a:spcPts val="1800"/>
              </a:spcBef>
            </a:pPr>
            <a:r>
              <a:rPr lang="en-US" sz="3200" dirty="0"/>
              <a:t>Nectar (mostly sugars) from flowering plants are necessary for conversion by the butterflies into lipids (fats).</a:t>
            </a:r>
          </a:p>
          <a:p>
            <a:pPr>
              <a:lnSpc>
                <a:spcPct val="100000"/>
              </a:lnSpc>
              <a:spcBef>
                <a:spcPts val="1800"/>
              </a:spcBef>
            </a:pPr>
            <a:r>
              <a:rPr lang="en-US" sz="3200" dirty="0"/>
              <a:t>Sugars are a readily available energy source.</a:t>
            </a:r>
          </a:p>
          <a:p>
            <a:pPr>
              <a:lnSpc>
                <a:spcPct val="100000"/>
              </a:lnSpc>
              <a:spcBef>
                <a:spcPts val="1800"/>
              </a:spcBef>
            </a:pPr>
            <a:r>
              <a:rPr lang="en-US" sz="3200" dirty="0"/>
              <a:t>Lipid storage is a necessary energy reserve for the overwintering cold-blooded butterflies in Mexico.</a:t>
            </a:r>
          </a:p>
          <a:p>
            <a:pPr>
              <a:lnSpc>
                <a:spcPct val="100000"/>
              </a:lnSpc>
              <a:spcBef>
                <a:spcPts val="1800"/>
              </a:spcBef>
            </a:pPr>
            <a:r>
              <a:rPr lang="en-US" sz="3200" dirty="0"/>
              <a:t>No nectar sources are available in the overwintering fir forests of Mexico.</a:t>
            </a:r>
          </a:p>
        </p:txBody>
      </p:sp>
    </p:spTree>
    <p:extLst>
      <p:ext uri="{BB962C8B-B14F-4D97-AF65-F5344CB8AC3E}">
        <p14:creationId xmlns:p14="http://schemas.microsoft.com/office/powerpoint/2010/main" val="1039835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160E4-001E-4DE0-973C-78697AC80D94}"/>
              </a:ext>
            </a:extLst>
          </p:cNvPr>
          <p:cNvSpPr>
            <a:spLocks noGrp="1"/>
          </p:cNvSpPr>
          <p:nvPr>
            <p:ph type="title"/>
          </p:nvPr>
        </p:nvSpPr>
        <p:spPr/>
        <p:txBody>
          <a:bodyPr/>
          <a:lstStyle/>
          <a:p>
            <a:pPr algn="ctr"/>
            <a:r>
              <a:rPr lang="en-US" dirty="0"/>
              <a:t>Nectar Source Plants</a:t>
            </a:r>
          </a:p>
        </p:txBody>
      </p:sp>
      <p:sp>
        <p:nvSpPr>
          <p:cNvPr id="3" name="TextBox 2">
            <a:extLst>
              <a:ext uri="{FF2B5EF4-FFF2-40B4-BE49-F238E27FC236}">
                <a16:creationId xmlns:a16="http://schemas.microsoft.com/office/drawing/2014/main" id="{08619B0D-CBBF-4CD1-BFD4-3EC622160E39}"/>
              </a:ext>
            </a:extLst>
          </p:cNvPr>
          <p:cNvSpPr txBox="1"/>
          <p:nvPr/>
        </p:nvSpPr>
        <p:spPr>
          <a:xfrm>
            <a:off x="3707934" y="1593908"/>
            <a:ext cx="4513277" cy="646331"/>
          </a:xfrm>
          <a:prstGeom prst="rect">
            <a:avLst/>
          </a:prstGeom>
          <a:noFill/>
        </p:spPr>
        <p:txBody>
          <a:bodyPr wrap="square" rtlCol="0">
            <a:spAutoFit/>
          </a:bodyPr>
          <a:lstStyle/>
          <a:p>
            <a:pPr algn="ctr"/>
            <a:r>
              <a:rPr lang="en-US" sz="3600" dirty="0"/>
              <a:t>Summer</a:t>
            </a:r>
          </a:p>
        </p:txBody>
      </p:sp>
      <p:sp>
        <p:nvSpPr>
          <p:cNvPr id="13" name="AutoShape 2" descr="Image result for asclepias syriaca">
            <a:extLst>
              <a:ext uri="{FF2B5EF4-FFF2-40B4-BE49-F238E27FC236}">
                <a16:creationId xmlns:a16="http://schemas.microsoft.com/office/drawing/2014/main" id="{97E99E57-46D9-409A-9F8B-E62133B070D7}"/>
              </a:ext>
            </a:extLst>
          </p:cNvPr>
          <p:cNvSpPr>
            <a:spLocks noChangeAspect="1" noChangeArrowheads="1"/>
          </p:cNvSpPr>
          <p:nvPr/>
        </p:nvSpPr>
        <p:spPr bwMode="auto">
          <a:xfrm>
            <a:off x="5505450" y="2543175"/>
            <a:ext cx="1181100"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4" name="Picture 13">
            <a:extLst>
              <a:ext uri="{FF2B5EF4-FFF2-40B4-BE49-F238E27FC236}">
                <a16:creationId xmlns:a16="http://schemas.microsoft.com/office/drawing/2014/main" id="{A514BFBD-67C6-4E12-899D-9576D72785F2}"/>
              </a:ext>
            </a:extLst>
          </p:cNvPr>
          <p:cNvPicPr>
            <a:picLocks noChangeAspect="1"/>
          </p:cNvPicPr>
          <p:nvPr/>
        </p:nvPicPr>
        <p:blipFill>
          <a:blip r:embed="rId3"/>
          <a:stretch>
            <a:fillRect/>
          </a:stretch>
        </p:blipFill>
        <p:spPr>
          <a:xfrm>
            <a:off x="414213" y="1943336"/>
            <a:ext cx="1181100" cy="1771650"/>
          </a:xfrm>
          <a:prstGeom prst="rect">
            <a:avLst/>
          </a:prstGeom>
        </p:spPr>
      </p:pic>
      <p:pic>
        <p:nvPicPr>
          <p:cNvPr id="15" name="Picture 14">
            <a:extLst>
              <a:ext uri="{FF2B5EF4-FFF2-40B4-BE49-F238E27FC236}">
                <a16:creationId xmlns:a16="http://schemas.microsoft.com/office/drawing/2014/main" id="{083F7078-0681-45A6-9040-89F6CBA3F93C}"/>
              </a:ext>
            </a:extLst>
          </p:cNvPr>
          <p:cNvPicPr>
            <a:picLocks noChangeAspect="1"/>
          </p:cNvPicPr>
          <p:nvPr/>
        </p:nvPicPr>
        <p:blipFill>
          <a:blip r:embed="rId4"/>
          <a:stretch>
            <a:fillRect/>
          </a:stretch>
        </p:blipFill>
        <p:spPr>
          <a:xfrm>
            <a:off x="1734452" y="2534044"/>
            <a:ext cx="2834640" cy="2125980"/>
          </a:xfrm>
          <a:prstGeom prst="rect">
            <a:avLst/>
          </a:prstGeom>
        </p:spPr>
      </p:pic>
      <p:pic>
        <p:nvPicPr>
          <p:cNvPr id="16" name="Picture 15">
            <a:extLst>
              <a:ext uri="{FF2B5EF4-FFF2-40B4-BE49-F238E27FC236}">
                <a16:creationId xmlns:a16="http://schemas.microsoft.com/office/drawing/2014/main" id="{91930FE3-B971-4238-8A16-9F30708A53A9}"/>
              </a:ext>
            </a:extLst>
          </p:cNvPr>
          <p:cNvPicPr>
            <a:picLocks noChangeAspect="1"/>
          </p:cNvPicPr>
          <p:nvPr/>
        </p:nvPicPr>
        <p:blipFill>
          <a:blip r:embed="rId5"/>
          <a:stretch>
            <a:fillRect/>
          </a:stretch>
        </p:blipFill>
        <p:spPr>
          <a:xfrm>
            <a:off x="8242418" y="1910736"/>
            <a:ext cx="1714500" cy="2286000"/>
          </a:xfrm>
          <a:prstGeom prst="rect">
            <a:avLst/>
          </a:prstGeom>
        </p:spPr>
      </p:pic>
      <p:pic>
        <p:nvPicPr>
          <p:cNvPr id="17" name="Picture 16">
            <a:extLst>
              <a:ext uri="{FF2B5EF4-FFF2-40B4-BE49-F238E27FC236}">
                <a16:creationId xmlns:a16="http://schemas.microsoft.com/office/drawing/2014/main" id="{C50C1B9F-AC0F-4B74-BCF7-EE0FFC6BFF21}"/>
              </a:ext>
            </a:extLst>
          </p:cNvPr>
          <p:cNvPicPr>
            <a:picLocks noChangeAspect="1"/>
          </p:cNvPicPr>
          <p:nvPr/>
        </p:nvPicPr>
        <p:blipFill>
          <a:blip r:embed="rId6"/>
          <a:stretch>
            <a:fillRect/>
          </a:stretch>
        </p:blipFill>
        <p:spPr>
          <a:xfrm>
            <a:off x="10179909" y="2571986"/>
            <a:ext cx="1714500" cy="2286000"/>
          </a:xfrm>
          <a:prstGeom prst="rect">
            <a:avLst/>
          </a:prstGeom>
        </p:spPr>
      </p:pic>
      <p:sp>
        <p:nvSpPr>
          <p:cNvPr id="19" name="TextBox 18">
            <a:extLst>
              <a:ext uri="{FF2B5EF4-FFF2-40B4-BE49-F238E27FC236}">
                <a16:creationId xmlns:a16="http://schemas.microsoft.com/office/drawing/2014/main" id="{62698658-9E99-490C-9AC3-5AF27E60B295}"/>
              </a:ext>
            </a:extLst>
          </p:cNvPr>
          <p:cNvSpPr txBox="1"/>
          <p:nvPr/>
        </p:nvSpPr>
        <p:spPr>
          <a:xfrm>
            <a:off x="231700" y="3890934"/>
            <a:ext cx="2009637" cy="1569660"/>
          </a:xfrm>
          <a:prstGeom prst="rect">
            <a:avLst/>
          </a:prstGeom>
          <a:noFill/>
        </p:spPr>
        <p:txBody>
          <a:bodyPr wrap="square" rtlCol="0">
            <a:spAutoFit/>
          </a:bodyPr>
          <a:lstStyle/>
          <a:p>
            <a:r>
              <a:rPr lang="en-US" sz="2400" i="1" dirty="0" err="1">
                <a:latin typeface="+mj-lt"/>
              </a:rPr>
              <a:t>Asclepias</a:t>
            </a:r>
            <a:r>
              <a:rPr lang="en-US" sz="2400" i="1" dirty="0">
                <a:latin typeface="+mj-lt"/>
              </a:rPr>
              <a:t> </a:t>
            </a:r>
            <a:r>
              <a:rPr lang="en-US" sz="2400" i="1" dirty="0" err="1">
                <a:latin typeface="+mj-lt"/>
              </a:rPr>
              <a:t>syriaca</a:t>
            </a:r>
            <a:endParaRPr lang="en-US" sz="2400" i="1" dirty="0">
              <a:latin typeface="+mj-lt"/>
            </a:endParaRPr>
          </a:p>
          <a:p>
            <a:r>
              <a:rPr lang="en-US" sz="2400" dirty="0"/>
              <a:t>Common Milkweed</a:t>
            </a:r>
          </a:p>
        </p:txBody>
      </p:sp>
      <p:sp>
        <p:nvSpPr>
          <p:cNvPr id="20" name="TextBox 19">
            <a:extLst>
              <a:ext uri="{FF2B5EF4-FFF2-40B4-BE49-F238E27FC236}">
                <a16:creationId xmlns:a16="http://schemas.microsoft.com/office/drawing/2014/main" id="{091703A0-813F-420A-881B-FB30582558C5}"/>
              </a:ext>
            </a:extLst>
          </p:cNvPr>
          <p:cNvSpPr txBox="1"/>
          <p:nvPr/>
        </p:nvSpPr>
        <p:spPr>
          <a:xfrm>
            <a:off x="1789610" y="4911350"/>
            <a:ext cx="2834640" cy="830997"/>
          </a:xfrm>
          <a:prstGeom prst="rect">
            <a:avLst/>
          </a:prstGeom>
          <a:noFill/>
        </p:spPr>
        <p:txBody>
          <a:bodyPr wrap="square" rtlCol="0">
            <a:spAutoFit/>
          </a:bodyPr>
          <a:lstStyle/>
          <a:p>
            <a:r>
              <a:rPr lang="en-US" sz="2400" i="1" dirty="0">
                <a:latin typeface="+mj-lt"/>
              </a:rPr>
              <a:t>Asclepias incarnata</a:t>
            </a:r>
          </a:p>
          <a:p>
            <a:r>
              <a:rPr lang="en-US" sz="2400" dirty="0"/>
              <a:t>Swamp Milkweed</a:t>
            </a:r>
          </a:p>
        </p:txBody>
      </p:sp>
      <p:sp>
        <p:nvSpPr>
          <p:cNvPr id="21" name="TextBox 20">
            <a:extLst>
              <a:ext uri="{FF2B5EF4-FFF2-40B4-BE49-F238E27FC236}">
                <a16:creationId xmlns:a16="http://schemas.microsoft.com/office/drawing/2014/main" id="{2A738365-253F-41B8-B9E4-67CA43D1E433}"/>
              </a:ext>
            </a:extLst>
          </p:cNvPr>
          <p:cNvSpPr txBox="1"/>
          <p:nvPr/>
        </p:nvSpPr>
        <p:spPr>
          <a:xfrm>
            <a:off x="10165493" y="5042651"/>
            <a:ext cx="2034073" cy="1200329"/>
          </a:xfrm>
          <a:prstGeom prst="rect">
            <a:avLst/>
          </a:prstGeom>
          <a:noFill/>
        </p:spPr>
        <p:txBody>
          <a:bodyPr wrap="square" rtlCol="0">
            <a:spAutoFit/>
          </a:bodyPr>
          <a:lstStyle/>
          <a:p>
            <a:r>
              <a:rPr lang="en-US" sz="2400" i="1" dirty="0">
                <a:latin typeface="+mj-lt"/>
              </a:rPr>
              <a:t>Monarda fistulosa</a:t>
            </a:r>
          </a:p>
          <a:p>
            <a:r>
              <a:rPr lang="en-US" sz="2400" dirty="0"/>
              <a:t>Wild Bergamot</a:t>
            </a:r>
          </a:p>
        </p:txBody>
      </p:sp>
      <p:sp>
        <p:nvSpPr>
          <p:cNvPr id="22" name="TextBox 21">
            <a:extLst>
              <a:ext uri="{FF2B5EF4-FFF2-40B4-BE49-F238E27FC236}">
                <a16:creationId xmlns:a16="http://schemas.microsoft.com/office/drawing/2014/main" id="{DE1C87FB-8EE1-4238-A10A-409E1EB9EF71}"/>
              </a:ext>
            </a:extLst>
          </p:cNvPr>
          <p:cNvSpPr txBox="1"/>
          <p:nvPr/>
        </p:nvSpPr>
        <p:spPr>
          <a:xfrm>
            <a:off x="8196425" y="4249204"/>
            <a:ext cx="2530189" cy="1200329"/>
          </a:xfrm>
          <a:prstGeom prst="rect">
            <a:avLst/>
          </a:prstGeom>
          <a:noFill/>
        </p:spPr>
        <p:txBody>
          <a:bodyPr wrap="square" rtlCol="0">
            <a:spAutoFit/>
          </a:bodyPr>
          <a:lstStyle/>
          <a:p>
            <a:r>
              <a:rPr lang="en-US" sz="2400" i="1" dirty="0">
                <a:latin typeface="+mj-lt"/>
              </a:rPr>
              <a:t>Eupatorium purpureum</a:t>
            </a:r>
          </a:p>
          <a:p>
            <a:r>
              <a:rPr lang="en-US" sz="2400" dirty="0"/>
              <a:t>Joe-</a:t>
            </a:r>
            <a:r>
              <a:rPr lang="en-US" sz="2400" dirty="0" err="1"/>
              <a:t>Pye</a:t>
            </a:r>
            <a:r>
              <a:rPr lang="en-US" sz="2400" dirty="0"/>
              <a:t> Weed</a:t>
            </a:r>
          </a:p>
        </p:txBody>
      </p:sp>
      <p:sp>
        <p:nvSpPr>
          <p:cNvPr id="4" name="TextBox 3">
            <a:extLst>
              <a:ext uri="{FF2B5EF4-FFF2-40B4-BE49-F238E27FC236}">
                <a16:creationId xmlns:a16="http://schemas.microsoft.com/office/drawing/2014/main" id="{5CAEE5E9-97A6-4DAA-BB2F-9F6EBE64D81F}"/>
              </a:ext>
            </a:extLst>
          </p:cNvPr>
          <p:cNvSpPr txBox="1"/>
          <p:nvPr/>
        </p:nvSpPr>
        <p:spPr>
          <a:xfrm>
            <a:off x="827101" y="6308209"/>
            <a:ext cx="4115960" cy="276999"/>
          </a:xfrm>
          <a:prstGeom prst="rect">
            <a:avLst/>
          </a:prstGeom>
          <a:noFill/>
        </p:spPr>
        <p:txBody>
          <a:bodyPr wrap="square" rtlCol="0">
            <a:spAutoFit/>
          </a:bodyPr>
          <a:lstStyle/>
          <a:p>
            <a:r>
              <a:rPr lang="en-US" sz="1200" dirty="0"/>
              <a:t>Source : National Wildlife Federation and Illinois Wildflowers</a:t>
            </a:r>
          </a:p>
        </p:txBody>
      </p:sp>
      <p:sp>
        <p:nvSpPr>
          <p:cNvPr id="9" name="TextBox 8">
            <a:extLst>
              <a:ext uri="{FF2B5EF4-FFF2-40B4-BE49-F238E27FC236}">
                <a16:creationId xmlns:a16="http://schemas.microsoft.com/office/drawing/2014/main" id="{A84F791B-00EC-4100-85C4-30BA8299660A}"/>
              </a:ext>
            </a:extLst>
          </p:cNvPr>
          <p:cNvSpPr txBox="1"/>
          <p:nvPr/>
        </p:nvSpPr>
        <p:spPr>
          <a:xfrm>
            <a:off x="4762469" y="5045095"/>
            <a:ext cx="3210965" cy="830997"/>
          </a:xfrm>
          <a:prstGeom prst="rect">
            <a:avLst/>
          </a:prstGeom>
          <a:noFill/>
        </p:spPr>
        <p:txBody>
          <a:bodyPr wrap="square" rtlCol="0">
            <a:spAutoFit/>
          </a:bodyPr>
          <a:lstStyle/>
          <a:p>
            <a:r>
              <a:rPr lang="en-US" sz="2400" i="1" dirty="0">
                <a:latin typeface="+mj-lt"/>
              </a:rPr>
              <a:t>Phlox paniculata</a:t>
            </a:r>
          </a:p>
          <a:p>
            <a:r>
              <a:rPr lang="en-US" sz="2400" dirty="0"/>
              <a:t>Garden (Summer) Phlox</a:t>
            </a:r>
          </a:p>
        </p:txBody>
      </p:sp>
      <p:pic>
        <p:nvPicPr>
          <p:cNvPr id="5" name="Picture 4">
            <a:extLst>
              <a:ext uri="{FF2B5EF4-FFF2-40B4-BE49-F238E27FC236}">
                <a16:creationId xmlns:a16="http://schemas.microsoft.com/office/drawing/2014/main" id="{69A708AE-FE8B-44E9-B027-186BD53B8EB3}"/>
              </a:ext>
            </a:extLst>
          </p:cNvPr>
          <p:cNvPicPr>
            <a:picLocks noChangeAspect="1"/>
          </p:cNvPicPr>
          <p:nvPr/>
        </p:nvPicPr>
        <p:blipFill>
          <a:blip r:embed="rId7"/>
          <a:stretch>
            <a:fillRect/>
          </a:stretch>
        </p:blipFill>
        <p:spPr>
          <a:xfrm>
            <a:off x="4955914" y="2483864"/>
            <a:ext cx="3017520" cy="2011680"/>
          </a:xfrm>
          <a:prstGeom prst="rect">
            <a:avLst/>
          </a:prstGeom>
        </p:spPr>
      </p:pic>
      <p:sp>
        <p:nvSpPr>
          <p:cNvPr id="7" name="TextBox 6">
            <a:extLst>
              <a:ext uri="{FF2B5EF4-FFF2-40B4-BE49-F238E27FC236}">
                <a16:creationId xmlns:a16="http://schemas.microsoft.com/office/drawing/2014/main" id="{FAE72C69-84A4-4361-AC3F-87C95534370C}"/>
              </a:ext>
            </a:extLst>
          </p:cNvPr>
          <p:cNvSpPr txBox="1"/>
          <p:nvPr/>
        </p:nvSpPr>
        <p:spPr>
          <a:xfrm>
            <a:off x="4955914" y="4539487"/>
            <a:ext cx="1625600" cy="230832"/>
          </a:xfrm>
          <a:prstGeom prst="rect">
            <a:avLst/>
          </a:prstGeom>
          <a:noFill/>
        </p:spPr>
        <p:txBody>
          <a:bodyPr wrap="square" rtlCol="0">
            <a:spAutoFit/>
          </a:bodyPr>
          <a:lstStyle/>
          <a:p>
            <a:r>
              <a:rPr lang="en-US" sz="900" dirty="0"/>
              <a:t>V. Klocko</a:t>
            </a:r>
          </a:p>
        </p:txBody>
      </p:sp>
    </p:spTree>
    <p:extLst>
      <p:ext uri="{BB962C8B-B14F-4D97-AF65-F5344CB8AC3E}">
        <p14:creationId xmlns:p14="http://schemas.microsoft.com/office/powerpoint/2010/main" val="1448463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665AD-1580-4A64-9BEC-77A0064E1B1B}"/>
              </a:ext>
            </a:extLst>
          </p:cNvPr>
          <p:cNvSpPr>
            <a:spLocks noGrp="1"/>
          </p:cNvSpPr>
          <p:nvPr>
            <p:ph type="title"/>
          </p:nvPr>
        </p:nvSpPr>
        <p:spPr/>
        <p:txBody>
          <a:bodyPr/>
          <a:lstStyle/>
          <a:p>
            <a:pPr algn="ctr"/>
            <a:r>
              <a:rPr lang="en-US" dirty="0"/>
              <a:t>Nectar Source Plants</a:t>
            </a:r>
          </a:p>
        </p:txBody>
      </p:sp>
      <p:sp>
        <p:nvSpPr>
          <p:cNvPr id="4" name="TextBox 3">
            <a:extLst>
              <a:ext uri="{FF2B5EF4-FFF2-40B4-BE49-F238E27FC236}">
                <a16:creationId xmlns:a16="http://schemas.microsoft.com/office/drawing/2014/main" id="{D24DBB3A-300A-4788-B1E0-F3EB68C72E64}"/>
              </a:ext>
            </a:extLst>
          </p:cNvPr>
          <p:cNvSpPr txBox="1"/>
          <p:nvPr/>
        </p:nvSpPr>
        <p:spPr>
          <a:xfrm>
            <a:off x="4454555" y="1388825"/>
            <a:ext cx="3137482" cy="646331"/>
          </a:xfrm>
          <a:prstGeom prst="rect">
            <a:avLst/>
          </a:prstGeom>
          <a:noFill/>
        </p:spPr>
        <p:txBody>
          <a:bodyPr wrap="square" rtlCol="0">
            <a:spAutoFit/>
          </a:bodyPr>
          <a:lstStyle/>
          <a:p>
            <a:pPr algn="ctr"/>
            <a:r>
              <a:rPr lang="en-US" sz="3600" dirty="0"/>
              <a:t>Summer to Fall</a:t>
            </a:r>
          </a:p>
        </p:txBody>
      </p:sp>
      <p:pic>
        <p:nvPicPr>
          <p:cNvPr id="6" name="Picture 5">
            <a:extLst>
              <a:ext uri="{FF2B5EF4-FFF2-40B4-BE49-F238E27FC236}">
                <a16:creationId xmlns:a16="http://schemas.microsoft.com/office/drawing/2014/main" id="{E1EF217A-703B-4298-B73D-9A076A6194EC}"/>
              </a:ext>
            </a:extLst>
          </p:cNvPr>
          <p:cNvPicPr>
            <a:picLocks noChangeAspect="1"/>
          </p:cNvPicPr>
          <p:nvPr/>
        </p:nvPicPr>
        <p:blipFill>
          <a:blip r:embed="rId3"/>
          <a:stretch>
            <a:fillRect/>
          </a:stretch>
        </p:blipFill>
        <p:spPr>
          <a:xfrm>
            <a:off x="3827076" y="2901157"/>
            <a:ext cx="2103120" cy="2103120"/>
          </a:xfrm>
          <a:prstGeom prst="rect">
            <a:avLst/>
          </a:prstGeom>
        </p:spPr>
      </p:pic>
      <p:pic>
        <p:nvPicPr>
          <p:cNvPr id="7" name="Picture 6">
            <a:extLst>
              <a:ext uri="{FF2B5EF4-FFF2-40B4-BE49-F238E27FC236}">
                <a16:creationId xmlns:a16="http://schemas.microsoft.com/office/drawing/2014/main" id="{1575712F-8B6F-4FFF-9A50-4C25FB41B6C4}"/>
              </a:ext>
            </a:extLst>
          </p:cNvPr>
          <p:cNvPicPr>
            <a:picLocks noChangeAspect="1"/>
          </p:cNvPicPr>
          <p:nvPr/>
        </p:nvPicPr>
        <p:blipFill>
          <a:blip r:embed="rId4"/>
          <a:stretch>
            <a:fillRect/>
          </a:stretch>
        </p:blipFill>
        <p:spPr>
          <a:xfrm>
            <a:off x="438168" y="1758157"/>
            <a:ext cx="3048000" cy="2286000"/>
          </a:xfrm>
          <a:prstGeom prst="rect">
            <a:avLst/>
          </a:prstGeom>
        </p:spPr>
      </p:pic>
      <p:sp>
        <p:nvSpPr>
          <p:cNvPr id="8" name="TextBox 7">
            <a:extLst>
              <a:ext uri="{FF2B5EF4-FFF2-40B4-BE49-F238E27FC236}">
                <a16:creationId xmlns:a16="http://schemas.microsoft.com/office/drawing/2014/main" id="{EE3BAB65-C430-4758-AE66-52FC522BF933}"/>
              </a:ext>
            </a:extLst>
          </p:cNvPr>
          <p:cNvSpPr txBox="1"/>
          <p:nvPr/>
        </p:nvSpPr>
        <p:spPr>
          <a:xfrm>
            <a:off x="541176" y="4385388"/>
            <a:ext cx="2845836" cy="1200329"/>
          </a:xfrm>
          <a:prstGeom prst="rect">
            <a:avLst/>
          </a:prstGeom>
          <a:noFill/>
        </p:spPr>
        <p:txBody>
          <a:bodyPr wrap="square" rtlCol="0">
            <a:spAutoFit/>
          </a:bodyPr>
          <a:lstStyle/>
          <a:p>
            <a:r>
              <a:rPr lang="en-US" sz="2400" i="1" dirty="0">
                <a:latin typeface="+mj-lt"/>
              </a:rPr>
              <a:t>Echinacea purpurea</a:t>
            </a:r>
          </a:p>
          <a:p>
            <a:r>
              <a:rPr lang="en-US" sz="2400" dirty="0"/>
              <a:t>Eastern Purple Coneflower</a:t>
            </a:r>
          </a:p>
        </p:txBody>
      </p:sp>
      <p:sp>
        <p:nvSpPr>
          <p:cNvPr id="9" name="TextBox 8">
            <a:extLst>
              <a:ext uri="{FF2B5EF4-FFF2-40B4-BE49-F238E27FC236}">
                <a16:creationId xmlns:a16="http://schemas.microsoft.com/office/drawing/2014/main" id="{D583E628-4CF8-408B-B40C-3CCB81E6E537}"/>
              </a:ext>
            </a:extLst>
          </p:cNvPr>
          <p:cNvSpPr txBox="1"/>
          <p:nvPr/>
        </p:nvSpPr>
        <p:spPr>
          <a:xfrm>
            <a:off x="3664771" y="5109130"/>
            <a:ext cx="3137482" cy="1200329"/>
          </a:xfrm>
          <a:prstGeom prst="rect">
            <a:avLst/>
          </a:prstGeom>
          <a:noFill/>
        </p:spPr>
        <p:txBody>
          <a:bodyPr wrap="square" rtlCol="0">
            <a:spAutoFit/>
          </a:bodyPr>
          <a:lstStyle/>
          <a:p>
            <a:r>
              <a:rPr lang="en-US" sz="2400" i="1" dirty="0">
                <a:latin typeface="+mj-lt"/>
              </a:rPr>
              <a:t>Symphyotrichum novae-angliae</a:t>
            </a:r>
          </a:p>
          <a:p>
            <a:r>
              <a:rPr lang="en-US" sz="2400" dirty="0"/>
              <a:t>New England Aster</a:t>
            </a:r>
          </a:p>
        </p:txBody>
      </p:sp>
      <p:pic>
        <p:nvPicPr>
          <p:cNvPr id="10" name="Picture 9">
            <a:extLst>
              <a:ext uri="{FF2B5EF4-FFF2-40B4-BE49-F238E27FC236}">
                <a16:creationId xmlns:a16="http://schemas.microsoft.com/office/drawing/2014/main" id="{7A9FCEBA-F90F-4EED-9879-177E69F60B9A}"/>
              </a:ext>
            </a:extLst>
          </p:cNvPr>
          <p:cNvPicPr>
            <a:picLocks noChangeAspect="1"/>
          </p:cNvPicPr>
          <p:nvPr/>
        </p:nvPicPr>
        <p:blipFill>
          <a:blip r:embed="rId5"/>
          <a:stretch>
            <a:fillRect/>
          </a:stretch>
        </p:blipFill>
        <p:spPr>
          <a:xfrm>
            <a:off x="6261806" y="2155586"/>
            <a:ext cx="2619375" cy="1743075"/>
          </a:xfrm>
          <a:prstGeom prst="rect">
            <a:avLst/>
          </a:prstGeom>
        </p:spPr>
      </p:pic>
      <p:sp>
        <p:nvSpPr>
          <p:cNvPr id="11" name="TextBox 10">
            <a:extLst>
              <a:ext uri="{FF2B5EF4-FFF2-40B4-BE49-F238E27FC236}">
                <a16:creationId xmlns:a16="http://schemas.microsoft.com/office/drawing/2014/main" id="{C880EB8A-59E6-4EDA-B515-41A9703076E9}"/>
              </a:ext>
            </a:extLst>
          </p:cNvPr>
          <p:cNvSpPr txBox="1"/>
          <p:nvPr/>
        </p:nvSpPr>
        <p:spPr>
          <a:xfrm>
            <a:off x="6339067" y="4069183"/>
            <a:ext cx="2619374" cy="830997"/>
          </a:xfrm>
          <a:prstGeom prst="rect">
            <a:avLst/>
          </a:prstGeom>
          <a:noFill/>
        </p:spPr>
        <p:txBody>
          <a:bodyPr wrap="square" rtlCol="0">
            <a:spAutoFit/>
          </a:bodyPr>
          <a:lstStyle/>
          <a:p>
            <a:r>
              <a:rPr lang="en-US" sz="2400" i="1" dirty="0">
                <a:latin typeface="+mj-lt"/>
              </a:rPr>
              <a:t>Rudbeckia hirta</a:t>
            </a:r>
          </a:p>
          <a:p>
            <a:r>
              <a:rPr lang="en-US" sz="2400" dirty="0"/>
              <a:t>Black-eyed Susan</a:t>
            </a:r>
          </a:p>
        </p:txBody>
      </p:sp>
      <p:sp>
        <p:nvSpPr>
          <p:cNvPr id="13" name="TextBox 12">
            <a:extLst>
              <a:ext uri="{FF2B5EF4-FFF2-40B4-BE49-F238E27FC236}">
                <a16:creationId xmlns:a16="http://schemas.microsoft.com/office/drawing/2014/main" id="{A9B75E5C-3356-4C43-ACAA-628836C22824}"/>
              </a:ext>
            </a:extLst>
          </p:cNvPr>
          <p:cNvSpPr txBox="1"/>
          <p:nvPr/>
        </p:nvSpPr>
        <p:spPr>
          <a:xfrm>
            <a:off x="9367312" y="4900180"/>
            <a:ext cx="2466974" cy="1200329"/>
          </a:xfrm>
          <a:prstGeom prst="rect">
            <a:avLst/>
          </a:prstGeom>
          <a:noFill/>
        </p:spPr>
        <p:txBody>
          <a:bodyPr wrap="square" rtlCol="0">
            <a:spAutoFit/>
          </a:bodyPr>
          <a:lstStyle/>
          <a:p>
            <a:r>
              <a:rPr lang="en-US" sz="2400" i="1" dirty="0">
                <a:latin typeface="+mj-lt"/>
              </a:rPr>
              <a:t>Eupatorium perfoliatum</a:t>
            </a:r>
          </a:p>
          <a:p>
            <a:r>
              <a:rPr lang="en-US" sz="2400" dirty="0"/>
              <a:t>Boneset</a:t>
            </a:r>
          </a:p>
        </p:txBody>
      </p:sp>
      <p:sp>
        <p:nvSpPr>
          <p:cNvPr id="3" name="TextBox 2">
            <a:extLst>
              <a:ext uri="{FF2B5EF4-FFF2-40B4-BE49-F238E27FC236}">
                <a16:creationId xmlns:a16="http://schemas.microsoft.com/office/drawing/2014/main" id="{908B3E5A-CE51-4711-8286-2BC8D47C1536}"/>
              </a:ext>
            </a:extLst>
          </p:cNvPr>
          <p:cNvSpPr txBox="1"/>
          <p:nvPr/>
        </p:nvSpPr>
        <p:spPr>
          <a:xfrm>
            <a:off x="541176" y="6191795"/>
            <a:ext cx="5058435" cy="276999"/>
          </a:xfrm>
          <a:prstGeom prst="rect">
            <a:avLst/>
          </a:prstGeom>
          <a:noFill/>
        </p:spPr>
        <p:txBody>
          <a:bodyPr wrap="square" rtlCol="0">
            <a:spAutoFit/>
          </a:bodyPr>
          <a:lstStyle/>
          <a:p>
            <a:r>
              <a:rPr lang="en-US" sz="1200" dirty="0"/>
              <a:t>Source: National Wildlife Federation</a:t>
            </a:r>
          </a:p>
        </p:txBody>
      </p:sp>
      <p:pic>
        <p:nvPicPr>
          <p:cNvPr id="5" name="Picture 4">
            <a:extLst>
              <a:ext uri="{FF2B5EF4-FFF2-40B4-BE49-F238E27FC236}">
                <a16:creationId xmlns:a16="http://schemas.microsoft.com/office/drawing/2014/main" id="{584C55A9-3DBC-4099-939B-8815FCBCE739}"/>
              </a:ext>
            </a:extLst>
          </p:cNvPr>
          <p:cNvPicPr>
            <a:picLocks noChangeAspect="1"/>
          </p:cNvPicPr>
          <p:nvPr/>
        </p:nvPicPr>
        <p:blipFill>
          <a:blip r:embed="rId6"/>
          <a:stretch>
            <a:fillRect/>
          </a:stretch>
        </p:blipFill>
        <p:spPr>
          <a:xfrm>
            <a:off x="9032011" y="2194560"/>
            <a:ext cx="2887393" cy="1920240"/>
          </a:xfrm>
          <a:prstGeom prst="rect">
            <a:avLst/>
          </a:prstGeom>
        </p:spPr>
      </p:pic>
      <p:sp>
        <p:nvSpPr>
          <p:cNvPr id="14" name="TextBox 13">
            <a:extLst>
              <a:ext uri="{FF2B5EF4-FFF2-40B4-BE49-F238E27FC236}">
                <a16:creationId xmlns:a16="http://schemas.microsoft.com/office/drawing/2014/main" id="{E2AB08C7-B3EF-4384-8510-CFAE190D6944}"/>
              </a:ext>
            </a:extLst>
          </p:cNvPr>
          <p:cNvSpPr txBox="1"/>
          <p:nvPr/>
        </p:nvSpPr>
        <p:spPr>
          <a:xfrm>
            <a:off x="9032011" y="4044157"/>
            <a:ext cx="1749442" cy="369332"/>
          </a:xfrm>
          <a:prstGeom prst="rect">
            <a:avLst/>
          </a:prstGeom>
          <a:noFill/>
        </p:spPr>
        <p:txBody>
          <a:bodyPr wrap="square" rtlCol="0">
            <a:spAutoFit/>
          </a:bodyPr>
          <a:lstStyle/>
          <a:p>
            <a:r>
              <a:rPr lang="en-US" sz="900" dirty="0"/>
              <a:t>CC BY-NC-SA 2.0</a:t>
            </a:r>
            <a:r>
              <a:rPr lang="en-US" dirty="0"/>
              <a:t> </a:t>
            </a:r>
          </a:p>
        </p:txBody>
      </p:sp>
    </p:spTree>
    <p:extLst>
      <p:ext uri="{BB962C8B-B14F-4D97-AF65-F5344CB8AC3E}">
        <p14:creationId xmlns:p14="http://schemas.microsoft.com/office/powerpoint/2010/main" val="2745639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419E8-37D5-48A5-A254-3BD3F8536816}"/>
              </a:ext>
            </a:extLst>
          </p:cNvPr>
          <p:cNvSpPr>
            <a:spLocks noGrp="1"/>
          </p:cNvSpPr>
          <p:nvPr>
            <p:ph type="title"/>
          </p:nvPr>
        </p:nvSpPr>
        <p:spPr/>
        <p:txBody>
          <a:bodyPr/>
          <a:lstStyle/>
          <a:p>
            <a:pPr algn="ctr"/>
            <a:r>
              <a:rPr lang="en-US" dirty="0"/>
              <a:t>More Nectar Source Plants</a:t>
            </a:r>
          </a:p>
        </p:txBody>
      </p:sp>
      <p:sp>
        <p:nvSpPr>
          <p:cNvPr id="4" name="TextBox 3">
            <a:extLst>
              <a:ext uri="{FF2B5EF4-FFF2-40B4-BE49-F238E27FC236}">
                <a16:creationId xmlns:a16="http://schemas.microsoft.com/office/drawing/2014/main" id="{FE6A0BD1-8E53-4A9F-89E7-9A1AA5E60642}"/>
              </a:ext>
            </a:extLst>
          </p:cNvPr>
          <p:cNvSpPr txBox="1"/>
          <p:nvPr/>
        </p:nvSpPr>
        <p:spPr>
          <a:xfrm>
            <a:off x="3825552" y="1484941"/>
            <a:ext cx="4170784" cy="646331"/>
          </a:xfrm>
          <a:prstGeom prst="rect">
            <a:avLst/>
          </a:prstGeom>
          <a:noFill/>
        </p:spPr>
        <p:txBody>
          <a:bodyPr wrap="square" rtlCol="0">
            <a:spAutoFit/>
          </a:bodyPr>
          <a:lstStyle/>
          <a:p>
            <a:pPr algn="ctr"/>
            <a:r>
              <a:rPr lang="en-US" sz="3600" dirty="0"/>
              <a:t>Summer to Fall</a:t>
            </a:r>
          </a:p>
        </p:txBody>
      </p:sp>
      <p:pic>
        <p:nvPicPr>
          <p:cNvPr id="5" name="Picture 4">
            <a:extLst>
              <a:ext uri="{FF2B5EF4-FFF2-40B4-BE49-F238E27FC236}">
                <a16:creationId xmlns:a16="http://schemas.microsoft.com/office/drawing/2014/main" id="{676A36AA-A77A-4BF8-A3D3-E7E24C1A902C}"/>
              </a:ext>
            </a:extLst>
          </p:cNvPr>
          <p:cNvPicPr>
            <a:picLocks noChangeAspect="1"/>
          </p:cNvPicPr>
          <p:nvPr/>
        </p:nvPicPr>
        <p:blipFill>
          <a:blip r:embed="rId3"/>
          <a:stretch>
            <a:fillRect/>
          </a:stretch>
        </p:blipFill>
        <p:spPr>
          <a:xfrm>
            <a:off x="548951" y="2305924"/>
            <a:ext cx="2286000" cy="1704975"/>
          </a:xfrm>
          <a:prstGeom prst="rect">
            <a:avLst/>
          </a:prstGeom>
        </p:spPr>
      </p:pic>
      <p:sp>
        <p:nvSpPr>
          <p:cNvPr id="6" name="TextBox 5">
            <a:extLst>
              <a:ext uri="{FF2B5EF4-FFF2-40B4-BE49-F238E27FC236}">
                <a16:creationId xmlns:a16="http://schemas.microsoft.com/office/drawing/2014/main" id="{384EA8AE-17B7-4C7E-AC97-51D6DBDC6202}"/>
              </a:ext>
            </a:extLst>
          </p:cNvPr>
          <p:cNvSpPr txBox="1"/>
          <p:nvPr/>
        </p:nvSpPr>
        <p:spPr>
          <a:xfrm>
            <a:off x="445536" y="4357396"/>
            <a:ext cx="2680219" cy="1200329"/>
          </a:xfrm>
          <a:prstGeom prst="rect">
            <a:avLst/>
          </a:prstGeom>
          <a:noFill/>
        </p:spPr>
        <p:txBody>
          <a:bodyPr wrap="square" rtlCol="0">
            <a:spAutoFit/>
          </a:bodyPr>
          <a:lstStyle/>
          <a:p>
            <a:r>
              <a:rPr lang="en-US" sz="2400" i="1" dirty="0">
                <a:latin typeface="+mj-lt"/>
              </a:rPr>
              <a:t>Conoclinium coelestinum</a:t>
            </a:r>
          </a:p>
          <a:p>
            <a:r>
              <a:rPr lang="en-US" sz="2400" dirty="0"/>
              <a:t>Blue Mist Flower</a:t>
            </a:r>
          </a:p>
        </p:txBody>
      </p:sp>
      <p:pic>
        <p:nvPicPr>
          <p:cNvPr id="7" name="Picture 6">
            <a:extLst>
              <a:ext uri="{FF2B5EF4-FFF2-40B4-BE49-F238E27FC236}">
                <a16:creationId xmlns:a16="http://schemas.microsoft.com/office/drawing/2014/main" id="{0220C9FE-F1FF-460A-8B23-A1EB2340D446}"/>
              </a:ext>
            </a:extLst>
          </p:cNvPr>
          <p:cNvPicPr>
            <a:picLocks noChangeAspect="1"/>
          </p:cNvPicPr>
          <p:nvPr/>
        </p:nvPicPr>
        <p:blipFill>
          <a:blip r:embed="rId4"/>
          <a:stretch>
            <a:fillRect/>
          </a:stretch>
        </p:blipFill>
        <p:spPr>
          <a:xfrm>
            <a:off x="3125755" y="3155877"/>
            <a:ext cx="2466975" cy="1847850"/>
          </a:xfrm>
          <a:prstGeom prst="rect">
            <a:avLst/>
          </a:prstGeom>
        </p:spPr>
      </p:pic>
      <p:sp>
        <p:nvSpPr>
          <p:cNvPr id="8" name="TextBox 7">
            <a:extLst>
              <a:ext uri="{FF2B5EF4-FFF2-40B4-BE49-F238E27FC236}">
                <a16:creationId xmlns:a16="http://schemas.microsoft.com/office/drawing/2014/main" id="{4727B6F8-E5A4-42F7-BBD5-3BFFBFB11945}"/>
              </a:ext>
            </a:extLst>
          </p:cNvPr>
          <p:cNvSpPr txBox="1"/>
          <p:nvPr/>
        </p:nvSpPr>
        <p:spPr>
          <a:xfrm>
            <a:off x="3125755" y="5157851"/>
            <a:ext cx="2970245" cy="830997"/>
          </a:xfrm>
          <a:prstGeom prst="rect">
            <a:avLst/>
          </a:prstGeom>
          <a:noFill/>
        </p:spPr>
        <p:txBody>
          <a:bodyPr wrap="square" rtlCol="0">
            <a:spAutoFit/>
          </a:bodyPr>
          <a:lstStyle/>
          <a:p>
            <a:r>
              <a:rPr lang="en-US" sz="2400" i="1" dirty="0">
                <a:latin typeface="+mj-lt"/>
              </a:rPr>
              <a:t>Solidago </a:t>
            </a:r>
            <a:r>
              <a:rPr lang="en-US" sz="2400" i="1" dirty="0" err="1">
                <a:latin typeface="+mj-lt"/>
              </a:rPr>
              <a:t>caesia</a:t>
            </a:r>
            <a:endParaRPr lang="en-US" sz="2400" i="1" dirty="0">
              <a:latin typeface="+mj-lt"/>
            </a:endParaRPr>
          </a:p>
          <a:p>
            <a:r>
              <a:rPr lang="en-US" sz="2400" dirty="0"/>
              <a:t>Wreath Goldenrod</a:t>
            </a:r>
          </a:p>
        </p:txBody>
      </p:sp>
      <p:pic>
        <p:nvPicPr>
          <p:cNvPr id="9" name="Picture 8">
            <a:extLst>
              <a:ext uri="{FF2B5EF4-FFF2-40B4-BE49-F238E27FC236}">
                <a16:creationId xmlns:a16="http://schemas.microsoft.com/office/drawing/2014/main" id="{5CA314A8-4035-4014-91F0-D57D6D56B875}"/>
              </a:ext>
            </a:extLst>
          </p:cNvPr>
          <p:cNvPicPr>
            <a:picLocks noChangeAspect="1"/>
          </p:cNvPicPr>
          <p:nvPr/>
        </p:nvPicPr>
        <p:blipFill>
          <a:blip r:embed="rId5"/>
          <a:stretch>
            <a:fillRect/>
          </a:stretch>
        </p:blipFill>
        <p:spPr>
          <a:xfrm>
            <a:off x="5910944" y="2296593"/>
            <a:ext cx="2926080" cy="2194560"/>
          </a:xfrm>
          <a:prstGeom prst="rect">
            <a:avLst/>
          </a:prstGeom>
        </p:spPr>
      </p:pic>
      <p:sp>
        <p:nvSpPr>
          <p:cNvPr id="10" name="TextBox 9">
            <a:extLst>
              <a:ext uri="{FF2B5EF4-FFF2-40B4-BE49-F238E27FC236}">
                <a16:creationId xmlns:a16="http://schemas.microsoft.com/office/drawing/2014/main" id="{D2F14A4F-1F6A-47EB-A30B-8C1EE3074F5C}"/>
              </a:ext>
            </a:extLst>
          </p:cNvPr>
          <p:cNvSpPr txBox="1"/>
          <p:nvPr/>
        </p:nvSpPr>
        <p:spPr>
          <a:xfrm>
            <a:off x="5992471" y="4764873"/>
            <a:ext cx="2970245" cy="1200329"/>
          </a:xfrm>
          <a:prstGeom prst="rect">
            <a:avLst/>
          </a:prstGeom>
          <a:noFill/>
        </p:spPr>
        <p:txBody>
          <a:bodyPr wrap="square" rtlCol="0">
            <a:spAutoFit/>
          </a:bodyPr>
          <a:lstStyle/>
          <a:p>
            <a:r>
              <a:rPr lang="en-US" sz="2400" i="1" dirty="0">
                <a:latin typeface="+mj-lt"/>
              </a:rPr>
              <a:t>Vernonia </a:t>
            </a:r>
            <a:r>
              <a:rPr lang="en-US" sz="2400" i="1" dirty="0" err="1">
                <a:latin typeface="+mj-lt"/>
              </a:rPr>
              <a:t>noveboracensis</a:t>
            </a:r>
            <a:endParaRPr lang="en-US" sz="2400" i="1" dirty="0">
              <a:latin typeface="+mj-lt"/>
            </a:endParaRPr>
          </a:p>
          <a:p>
            <a:r>
              <a:rPr lang="en-US" sz="2400" dirty="0"/>
              <a:t>New York Ironweed</a:t>
            </a:r>
          </a:p>
        </p:txBody>
      </p:sp>
      <p:pic>
        <p:nvPicPr>
          <p:cNvPr id="11" name="Picture 10">
            <a:extLst>
              <a:ext uri="{FF2B5EF4-FFF2-40B4-BE49-F238E27FC236}">
                <a16:creationId xmlns:a16="http://schemas.microsoft.com/office/drawing/2014/main" id="{73DE78ED-4D2A-4F0A-B953-3F8C07247B35}"/>
              </a:ext>
            </a:extLst>
          </p:cNvPr>
          <p:cNvPicPr>
            <a:picLocks noChangeAspect="1"/>
          </p:cNvPicPr>
          <p:nvPr/>
        </p:nvPicPr>
        <p:blipFill>
          <a:blip r:embed="rId6"/>
          <a:stretch>
            <a:fillRect/>
          </a:stretch>
        </p:blipFill>
        <p:spPr>
          <a:xfrm>
            <a:off x="9251965" y="2131272"/>
            <a:ext cx="2286000" cy="3048000"/>
          </a:xfrm>
          <a:prstGeom prst="rect">
            <a:avLst/>
          </a:prstGeom>
        </p:spPr>
      </p:pic>
      <p:sp>
        <p:nvSpPr>
          <p:cNvPr id="12" name="TextBox 11">
            <a:extLst>
              <a:ext uri="{FF2B5EF4-FFF2-40B4-BE49-F238E27FC236}">
                <a16:creationId xmlns:a16="http://schemas.microsoft.com/office/drawing/2014/main" id="{3C9C266A-FCB6-4B5E-AFD1-27AF374B0C02}"/>
              </a:ext>
            </a:extLst>
          </p:cNvPr>
          <p:cNvSpPr txBox="1"/>
          <p:nvPr/>
        </p:nvSpPr>
        <p:spPr>
          <a:xfrm>
            <a:off x="9222770" y="5213479"/>
            <a:ext cx="3073774" cy="1569660"/>
          </a:xfrm>
          <a:prstGeom prst="rect">
            <a:avLst/>
          </a:prstGeom>
          <a:noFill/>
        </p:spPr>
        <p:txBody>
          <a:bodyPr wrap="square" rtlCol="0">
            <a:spAutoFit/>
          </a:bodyPr>
          <a:lstStyle/>
          <a:p>
            <a:r>
              <a:rPr lang="en-US" sz="2400" i="1" dirty="0" err="1">
                <a:latin typeface="+mj-lt"/>
              </a:rPr>
              <a:t>Pycnanthemum</a:t>
            </a:r>
            <a:r>
              <a:rPr lang="en-US" sz="2400" i="1" dirty="0">
                <a:latin typeface="+mj-lt"/>
              </a:rPr>
              <a:t> </a:t>
            </a:r>
            <a:r>
              <a:rPr lang="en-US" sz="2400" i="1" dirty="0" err="1">
                <a:latin typeface="+mj-lt"/>
              </a:rPr>
              <a:t>tenuifolium</a:t>
            </a:r>
            <a:endParaRPr lang="en-US" sz="2400" i="1" dirty="0">
              <a:latin typeface="+mj-lt"/>
            </a:endParaRPr>
          </a:p>
          <a:p>
            <a:r>
              <a:rPr lang="en-US" sz="2400" dirty="0"/>
              <a:t>Thin Leafed Mountain Mint</a:t>
            </a:r>
          </a:p>
        </p:txBody>
      </p:sp>
      <p:sp>
        <p:nvSpPr>
          <p:cNvPr id="3" name="TextBox 2">
            <a:extLst>
              <a:ext uri="{FF2B5EF4-FFF2-40B4-BE49-F238E27FC236}">
                <a16:creationId xmlns:a16="http://schemas.microsoft.com/office/drawing/2014/main" id="{B1D40568-DF5B-4B9E-BFD4-019790E0922E}"/>
              </a:ext>
            </a:extLst>
          </p:cNvPr>
          <p:cNvSpPr txBox="1"/>
          <p:nvPr/>
        </p:nvSpPr>
        <p:spPr>
          <a:xfrm>
            <a:off x="768207" y="6169709"/>
            <a:ext cx="3591035" cy="276999"/>
          </a:xfrm>
          <a:prstGeom prst="rect">
            <a:avLst/>
          </a:prstGeom>
          <a:noFill/>
        </p:spPr>
        <p:txBody>
          <a:bodyPr wrap="square" rtlCol="0">
            <a:spAutoFit/>
          </a:bodyPr>
          <a:lstStyle/>
          <a:p>
            <a:r>
              <a:rPr lang="en-US" sz="1200" dirty="0"/>
              <a:t>Source: National Wildlife Federation</a:t>
            </a:r>
          </a:p>
        </p:txBody>
      </p:sp>
    </p:spTree>
    <p:extLst>
      <p:ext uri="{BB962C8B-B14F-4D97-AF65-F5344CB8AC3E}">
        <p14:creationId xmlns:p14="http://schemas.microsoft.com/office/powerpoint/2010/main" val="2583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A0906-AA09-4C99-BFD9-F21BD3647411}"/>
              </a:ext>
            </a:extLst>
          </p:cNvPr>
          <p:cNvSpPr>
            <a:spLocks noGrp="1"/>
          </p:cNvSpPr>
          <p:nvPr>
            <p:ph type="title"/>
          </p:nvPr>
        </p:nvSpPr>
        <p:spPr/>
        <p:txBody>
          <a:bodyPr/>
          <a:lstStyle/>
          <a:p>
            <a:pPr algn="ctr"/>
            <a:r>
              <a:rPr lang="en-US" dirty="0"/>
              <a:t>What you may learn from this presentation:</a:t>
            </a:r>
          </a:p>
        </p:txBody>
      </p:sp>
      <p:sp>
        <p:nvSpPr>
          <p:cNvPr id="3" name="Content Placeholder 2">
            <a:extLst>
              <a:ext uri="{FF2B5EF4-FFF2-40B4-BE49-F238E27FC236}">
                <a16:creationId xmlns:a16="http://schemas.microsoft.com/office/drawing/2014/main" id="{C6CAFE7A-DB5D-433F-80B5-F4828DDCE293}"/>
              </a:ext>
            </a:extLst>
          </p:cNvPr>
          <p:cNvSpPr>
            <a:spLocks noGrp="1"/>
          </p:cNvSpPr>
          <p:nvPr>
            <p:ph idx="1"/>
          </p:nvPr>
        </p:nvSpPr>
        <p:spPr>
          <a:xfrm>
            <a:off x="949037" y="1428462"/>
            <a:ext cx="10515600" cy="4351338"/>
          </a:xfrm>
        </p:spPr>
        <p:txBody>
          <a:bodyPr>
            <a:normAutofit fontScale="92500"/>
          </a:bodyPr>
          <a:lstStyle/>
          <a:p>
            <a:r>
              <a:rPr lang="en-US" sz="3600" dirty="0"/>
              <a:t>Where monarch butterflies live, migrate, and undergo metamorphosis from a caterpillar to a butterfly. </a:t>
            </a:r>
          </a:p>
          <a:p>
            <a:r>
              <a:rPr lang="en-US" sz="3600" dirty="0"/>
              <a:t>How monarch butterflies are important in family remembrances.</a:t>
            </a:r>
          </a:p>
          <a:p>
            <a:r>
              <a:rPr lang="en-US" sz="3600" dirty="0"/>
              <a:t>How to tell the differences between butterflies and moths.</a:t>
            </a:r>
          </a:p>
          <a:p>
            <a:r>
              <a:rPr lang="en-US" sz="3600" dirty="0"/>
              <a:t>What caterpillars and butterflies need to survive.</a:t>
            </a:r>
          </a:p>
          <a:p>
            <a:r>
              <a:rPr lang="en-US" sz="3600" dirty="0"/>
              <a:t>Understand the </a:t>
            </a:r>
            <a:r>
              <a:rPr lang="en-US" sz="3600"/>
              <a:t>challenges that monarchs face. </a:t>
            </a:r>
            <a:endParaRPr lang="en-US" sz="3600" dirty="0"/>
          </a:p>
          <a:p>
            <a:r>
              <a:rPr lang="en-US" sz="3600" dirty="0"/>
              <a:t>What you can do to help the monarchs thrive.</a:t>
            </a:r>
          </a:p>
          <a:p>
            <a:endParaRPr lang="en-US" dirty="0"/>
          </a:p>
        </p:txBody>
      </p:sp>
    </p:spTree>
    <p:extLst>
      <p:ext uri="{BB962C8B-B14F-4D97-AF65-F5344CB8AC3E}">
        <p14:creationId xmlns:p14="http://schemas.microsoft.com/office/powerpoint/2010/main" val="2439238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F4511-1683-476B-BC6B-893A15FBF53C}"/>
              </a:ext>
            </a:extLst>
          </p:cNvPr>
          <p:cNvSpPr>
            <a:spLocks noGrp="1"/>
          </p:cNvSpPr>
          <p:nvPr>
            <p:ph type="title"/>
          </p:nvPr>
        </p:nvSpPr>
        <p:spPr>
          <a:xfrm>
            <a:off x="838200" y="365125"/>
            <a:ext cx="10515600" cy="1188720"/>
          </a:xfrm>
        </p:spPr>
        <p:txBody>
          <a:bodyPr/>
          <a:lstStyle/>
          <a:p>
            <a:pPr algn="ctr"/>
            <a:r>
              <a:rPr lang="en-US" dirty="0"/>
              <a:t>Over Wintering in Mexico Areas</a:t>
            </a:r>
          </a:p>
        </p:txBody>
      </p:sp>
      <p:sp>
        <p:nvSpPr>
          <p:cNvPr id="4" name="TextBox 3">
            <a:extLst>
              <a:ext uri="{FF2B5EF4-FFF2-40B4-BE49-F238E27FC236}">
                <a16:creationId xmlns:a16="http://schemas.microsoft.com/office/drawing/2014/main" id="{29F6D3EE-5868-4254-A9B1-E8E15E515D0C}"/>
              </a:ext>
            </a:extLst>
          </p:cNvPr>
          <p:cNvSpPr txBox="1"/>
          <p:nvPr/>
        </p:nvSpPr>
        <p:spPr>
          <a:xfrm>
            <a:off x="309489" y="6298145"/>
            <a:ext cx="2700997" cy="369332"/>
          </a:xfrm>
          <a:prstGeom prst="rect">
            <a:avLst/>
          </a:prstGeom>
          <a:noFill/>
        </p:spPr>
        <p:txBody>
          <a:bodyPr wrap="square" rtlCol="0">
            <a:spAutoFit/>
          </a:bodyPr>
          <a:lstStyle/>
          <a:p>
            <a:r>
              <a:rPr lang="en-US" dirty="0"/>
              <a:t>Source: JourneyNorth.org</a:t>
            </a:r>
          </a:p>
        </p:txBody>
      </p:sp>
      <p:pic>
        <p:nvPicPr>
          <p:cNvPr id="5" name="Picture 4">
            <a:extLst>
              <a:ext uri="{FF2B5EF4-FFF2-40B4-BE49-F238E27FC236}">
                <a16:creationId xmlns:a16="http://schemas.microsoft.com/office/drawing/2014/main" id="{793DDCB4-1F1A-44EA-B45E-A3841E3EA8DD}"/>
              </a:ext>
            </a:extLst>
          </p:cNvPr>
          <p:cNvPicPr>
            <a:picLocks noChangeAspect="1"/>
          </p:cNvPicPr>
          <p:nvPr/>
        </p:nvPicPr>
        <p:blipFill>
          <a:blip r:embed="rId3"/>
          <a:stretch>
            <a:fillRect/>
          </a:stretch>
        </p:blipFill>
        <p:spPr>
          <a:xfrm>
            <a:off x="2808156" y="1360385"/>
            <a:ext cx="6782763" cy="4937760"/>
          </a:xfrm>
          <a:prstGeom prst="rect">
            <a:avLst/>
          </a:prstGeom>
        </p:spPr>
      </p:pic>
    </p:spTree>
    <p:extLst>
      <p:ext uri="{BB962C8B-B14F-4D97-AF65-F5344CB8AC3E}">
        <p14:creationId xmlns:p14="http://schemas.microsoft.com/office/powerpoint/2010/main" val="2880966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61B2-C17C-45BA-9046-0AFE18A53F29}"/>
              </a:ext>
            </a:extLst>
          </p:cNvPr>
          <p:cNvSpPr>
            <a:spLocks noGrp="1"/>
          </p:cNvSpPr>
          <p:nvPr>
            <p:ph type="title"/>
          </p:nvPr>
        </p:nvSpPr>
        <p:spPr/>
        <p:txBody>
          <a:bodyPr/>
          <a:lstStyle/>
          <a:p>
            <a:pPr algn="ctr"/>
            <a:r>
              <a:rPr lang="en-US" dirty="0"/>
              <a:t>Causes of Monarch Decline</a:t>
            </a:r>
          </a:p>
        </p:txBody>
      </p:sp>
      <p:pic>
        <p:nvPicPr>
          <p:cNvPr id="3" name="Picture 2">
            <a:extLst>
              <a:ext uri="{FF2B5EF4-FFF2-40B4-BE49-F238E27FC236}">
                <a16:creationId xmlns:a16="http://schemas.microsoft.com/office/drawing/2014/main" id="{35BF02C1-5475-426B-99A9-272F015EB803}"/>
              </a:ext>
            </a:extLst>
          </p:cNvPr>
          <p:cNvPicPr>
            <a:picLocks noChangeAspect="1"/>
          </p:cNvPicPr>
          <p:nvPr/>
        </p:nvPicPr>
        <p:blipFill>
          <a:blip r:embed="rId3"/>
          <a:stretch>
            <a:fillRect/>
          </a:stretch>
        </p:blipFill>
        <p:spPr>
          <a:xfrm>
            <a:off x="545492" y="3429000"/>
            <a:ext cx="6126480" cy="2733600"/>
          </a:xfrm>
          <a:prstGeom prst="rect">
            <a:avLst/>
          </a:prstGeom>
        </p:spPr>
      </p:pic>
      <p:pic>
        <p:nvPicPr>
          <p:cNvPr id="4" name="Picture 3">
            <a:extLst>
              <a:ext uri="{FF2B5EF4-FFF2-40B4-BE49-F238E27FC236}">
                <a16:creationId xmlns:a16="http://schemas.microsoft.com/office/drawing/2014/main" id="{48D9877E-3BDF-4C32-9FAF-E0F29674F05C}"/>
              </a:ext>
            </a:extLst>
          </p:cNvPr>
          <p:cNvPicPr>
            <a:picLocks noChangeAspect="1"/>
          </p:cNvPicPr>
          <p:nvPr/>
        </p:nvPicPr>
        <p:blipFill>
          <a:blip r:embed="rId4"/>
          <a:stretch>
            <a:fillRect/>
          </a:stretch>
        </p:blipFill>
        <p:spPr>
          <a:xfrm>
            <a:off x="7248291" y="3271800"/>
            <a:ext cx="4286250" cy="3048000"/>
          </a:xfrm>
          <a:prstGeom prst="rect">
            <a:avLst/>
          </a:prstGeom>
        </p:spPr>
      </p:pic>
      <p:sp>
        <p:nvSpPr>
          <p:cNvPr id="5" name="TextBox 4">
            <a:extLst>
              <a:ext uri="{FF2B5EF4-FFF2-40B4-BE49-F238E27FC236}">
                <a16:creationId xmlns:a16="http://schemas.microsoft.com/office/drawing/2014/main" id="{F579948D-5124-4AF3-B36C-093C68F8229D}"/>
              </a:ext>
            </a:extLst>
          </p:cNvPr>
          <p:cNvSpPr txBox="1"/>
          <p:nvPr/>
        </p:nvSpPr>
        <p:spPr>
          <a:xfrm flipH="1">
            <a:off x="1519955" y="1617814"/>
            <a:ext cx="9833845" cy="1569660"/>
          </a:xfrm>
          <a:prstGeom prst="rect">
            <a:avLst/>
          </a:prstGeom>
          <a:noFill/>
        </p:spPr>
        <p:txBody>
          <a:bodyPr wrap="square" rtlCol="0">
            <a:spAutoFit/>
          </a:bodyPr>
          <a:lstStyle/>
          <a:p>
            <a:r>
              <a:rPr lang="en-US" sz="3200" dirty="0"/>
              <a:t>Planting genetically modified corn and soybean crops for use in ethanol production. Yields increased profit to the farmer.</a:t>
            </a:r>
          </a:p>
        </p:txBody>
      </p:sp>
      <p:sp>
        <p:nvSpPr>
          <p:cNvPr id="6" name="TextBox 5">
            <a:extLst>
              <a:ext uri="{FF2B5EF4-FFF2-40B4-BE49-F238E27FC236}">
                <a16:creationId xmlns:a16="http://schemas.microsoft.com/office/drawing/2014/main" id="{42217B4B-1B1F-480B-9925-8D4BB9A0D74B}"/>
              </a:ext>
            </a:extLst>
          </p:cNvPr>
          <p:cNvSpPr txBox="1"/>
          <p:nvPr/>
        </p:nvSpPr>
        <p:spPr>
          <a:xfrm>
            <a:off x="838200" y="6404126"/>
            <a:ext cx="4405604" cy="276999"/>
          </a:xfrm>
          <a:prstGeom prst="rect">
            <a:avLst/>
          </a:prstGeom>
          <a:noFill/>
        </p:spPr>
        <p:txBody>
          <a:bodyPr wrap="square" rtlCol="0">
            <a:spAutoFit/>
          </a:bodyPr>
          <a:lstStyle/>
          <a:p>
            <a:r>
              <a:rPr lang="en-US" sz="1200" dirty="0"/>
              <a:t>Source: Yale Environment 360</a:t>
            </a:r>
          </a:p>
        </p:txBody>
      </p:sp>
    </p:spTree>
    <p:extLst>
      <p:ext uri="{BB962C8B-B14F-4D97-AF65-F5344CB8AC3E}">
        <p14:creationId xmlns:p14="http://schemas.microsoft.com/office/powerpoint/2010/main" val="128032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ADA87-95F3-4FDA-9D4D-C6FBC42EBACE}"/>
              </a:ext>
            </a:extLst>
          </p:cNvPr>
          <p:cNvSpPr>
            <a:spLocks noGrp="1"/>
          </p:cNvSpPr>
          <p:nvPr>
            <p:ph type="title"/>
          </p:nvPr>
        </p:nvSpPr>
        <p:spPr/>
        <p:txBody>
          <a:bodyPr>
            <a:normAutofit/>
          </a:bodyPr>
          <a:lstStyle/>
          <a:p>
            <a:pPr algn="ctr"/>
            <a:r>
              <a:rPr lang="en-US" sz="3200" dirty="0"/>
              <a:t>Use of herbicide allows the farmer to spend less time tilling the fields for increased crop production.</a:t>
            </a:r>
          </a:p>
        </p:txBody>
      </p:sp>
      <p:pic>
        <p:nvPicPr>
          <p:cNvPr id="3" name="Picture 2">
            <a:extLst>
              <a:ext uri="{FF2B5EF4-FFF2-40B4-BE49-F238E27FC236}">
                <a16:creationId xmlns:a16="http://schemas.microsoft.com/office/drawing/2014/main" id="{322BF956-F055-43E2-A803-252A8FCBEF87}"/>
              </a:ext>
            </a:extLst>
          </p:cNvPr>
          <p:cNvPicPr>
            <a:picLocks noChangeAspect="1"/>
          </p:cNvPicPr>
          <p:nvPr/>
        </p:nvPicPr>
        <p:blipFill>
          <a:blip r:embed="rId2"/>
          <a:stretch>
            <a:fillRect/>
          </a:stretch>
        </p:blipFill>
        <p:spPr>
          <a:xfrm>
            <a:off x="1201310" y="1792410"/>
            <a:ext cx="4070618" cy="2560320"/>
          </a:xfrm>
          <a:prstGeom prst="rect">
            <a:avLst/>
          </a:prstGeom>
        </p:spPr>
      </p:pic>
      <p:pic>
        <p:nvPicPr>
          <p:cNvPr id="4" name="Picture 3">
            <a:extLst>
              <a:ext uri="{FF2B5EF4-FFF2-40B4-BE49-F238E27FC236}">
                <a16:creationId xmlns:a16="http://schemas.microsoft.com/office/drawing/2014/main" id="{94F2BA5C-002A-4BB8-8E92-8A99AE2EBEE1}"/>
              </a:ext>
            </a:extLst>
          </p:cNvPr>
          <p:cNvPicPr>
            <a:picLocks noChangeAspect="1"/>
          </p:cNvPicPr>
          <p:nvPr/>
        </p:nvPicPr>
        <p:blipFill>
          <a:blip r:embed="rId3"/>
          <a:stretch>
            <a:fillRect/>
          </a:stretch>
        </p:blipFill>
        <p:spPr>
          <a:xfrm>
            <a:off x="7210831" y="1792410"/>
            <a:ext cx="3698239" cy="2377440"/>
          </a:xfrm>
          <a:prstGeom prst="rect">
            <a:avLst/>
          </a:prstGeom>
        </p:spPr>
      </p:pic>
      <p:sp>
        <p:nvSpPr>
          <p:cNvPr id="5" name="TextBox 4">
            <a:extLst>
              <a:ext uri="{FF2B5EF4-FFF2-40B4-BE49-F238E27FC236}">
                <a16:creationId xmlns:a16="http://schemas.microsoft.com/office/drawing/2014/main" id="{7B70F79B-D5ED-4D37-9188-C55BDC94D9D1}"/>
              </a:ext>
            </a:extLst>
          </p:cNvPr>
          <p:cNvSpPr txBox="1"/>
          <p:nvPr/>
        </p:nvSpPr>
        <p:spPr>
          <a:xfrm>
            <a:off x="2332652" y="5066522"/>
            <a:ext cx="8005665" cy="954107"/>
          </a:xfrm>
          <a:prstGeom prst="rect">
            <a:avLst/>
          </a:prstGeom>
          <a:noFill/>
        </p:spPr>
        <p:txBody>
          <a:bodyPr wrap="square" rtlCol="0">
            <a:spAutoFit/>
          </a:bodyPr>
          <a:lstStyle/>
          <a:p>
            <a:pPr algn="ctr"/>
            <a:r>
              <a:rPr lang="en-US" sz="2800" dirty="0"/>
              <a:t>Farmers can have second jobs which would allow them to hold onto the farm.</a:t>
            </a:r>
          </a:p>
        </p:txBody>
      </p:sp>
      <p:sp>
        <p:nvSpPr>
          <p:cNvPr id="6" name="Rectangle 5">
            <a:extLst>
              <a:ext uri="{FF2B5EF4-FFF2-40B4-BE49-F238E27FC236}">
                <a16:creationId xmlns:a16="http://schemas.microsoft.com/office/drawing/2014/main" id="{CA8EA08D-04A1-41E3-AE7B-12D12D9C4C31}"/>
              </a:ext>
            </a:extLst>
          </p:cNvPr>
          <p:cNvSpPr/>
          <p:nvPr/>
        </p:nvSpPr>
        <p:spPr>
          <a:xfrm>
            <a:off x="670414" y="6123543"/>
            <a:ext cx="2044599" cy="276999"/>
          </a:xfrm>
          <a:prstGeom prst="rect">
            <a:avLst/>
          </a:prstGeom>
        </p:spPr>
        <p:txBody>
          <a:bodyPr wrap="none">
            <a:spAutoFit/>
          </a:bodyPr>
          <a:lstStyle/>
          <a:p>
            <a:r>
              <a:rPr lang="en-US" sz="1200" dirty="0"/>
              <a:t>Source: Yale Environment 360</a:t>
            </a:r>
          </a:p>
        </p:txBody>
      </p:sp>
    </p:spTree>
    <p:extLst>
      <p:ext uri="{BB962C8B-B14F-4D97-AF65-F5344CB8AC3E}">
        <p14:creationId xmlns:p14="http://schemas.microsoft.com/office/powerpoint/2010/main" val="3602693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8DD14-A6D8-467D-B24A-0F25239CDD08}"/>
              </a:ext>
            </a:extLst>
          </p:cNvPr>
          <p:cNvSpPr>
            <a:spLocks noGrp="1"/>
          </p:cNvSpPr>
          <p:nvPr>
            <p:ph type="title"/>
          </p:nvPr>
        </p:nvSpPr>
        <p:spPr/>
        <p:txBody>
          <a:bodyPr>
            <a:normAutofit/>
          </a:bodyPr>
          <a:lstStyle/>
          <a:p>
            <a:pPr algn="ctr"/>
            <a:r>
              <a:rPr lang="en-US" sz="2800" dirty="0"/>
              <a:t>Decreasing crop margins allow for more crops but habitat decreases.</a:t>
            </a:r>
          </a:p>
        </p:txBody>
      </p:sp>
      <p:pic>
        <p:nvPicPr>
          <p:cNvPr id="3" name="Picture 2">
            <a:extLst>
              <a:ext uri="{FF2B5EF4-FFF2-40B4-BE49-F238E27FC236}">
                <a16:creationId xmlns:a16="http://schemas.microsoft.com/office/drawing/2014/main" id="{D56F8CC1-B705-4EF2-930C-01506A4E36B0}"/>
              </a:ext>
            </a:extLst>
          </p:cNvPr>
          <p:cNvPicPr>
            <a:picLocks noChangeAspect="1"/>
          </p:cNvPicPr>
          <p:nvPr/>
        </p:nvPicPr>
        <p:blipFill>
          <a:blip r:embed="rId3"/>
          <a:stretch>
            <a:fillRect/>
          </a:stretch>
        </p:blipFill>
        <p:spPr>
          <a:xfrm>
            <a:off x="626346" y="1831040"/>
            <a:ext cx="4548232" cy="2834640"/>
          </a:xfrm>
          <a:prstGeom prst="rect">
            <a:avLst/>
          </a:prstGeom>
        </p:spPr>
      </p:pic>
      <p:pic>
        <p:nvPicPr>
          <p:cNvPr id="4" name="Picture 3">
            <a:extLst>
              <a:ext uri="{FF2B5EF4-FFF2-40B4-BE49-F238E27FC236}">
                <a16:creationId xmlns:a16="http://schemas.microsoft.com/office/drawing/2014/main" id="{41E1BADD-105B-4656-A203-934D2E78FA60}"/>
              </a:ext>
            </a:extLst>
          </p:cNvPr>
          <p:cNvPicPr>
            <a:picLocks noChangeAspect="1"/>
          </p:cNvPicPr>
          <p:nvPr/>
        </p:nvPicPr>
        <p:blipFill>
          <a:blip r:embed="rId4"/>
          <a:stretch>
            <a:fillRect/>
          </a:stretch>
        </p:blipFill>
        <p:spPr>
          <a:xfrm>
            <a:off x="6822620" y="2158070"/>
            <a:ext cx="3291840" cy="1843429"/>
          </a:xfrm>
          <a:prstGeom prst="rect">
            <a:avLst/>
          </a:prstGeom>
        </p:spPr>
      </p:pic>
      <p:pic>
        <p:nvPicPr>
          <p:cNvPr id="6" name="Picture 5">
            <a:extLst>
              <a:ext uri="{FF2B5EF4-FFF2-40B4-BE49-F238E27FC236}">
                <a16:creationId xmlns:a16="http://schemas.microsoft.com/office/drawing/2014/main" id="{A895BB14-4397-4F03-A70D-C6CECDD62CCC}"/>
              </a:ext>
            </a:extLst>
          </p:cNvPr>
          <p:cNvPicPr>
            <a:picLocks noChangeAspect="1"/>
          </p:cNvPicPr>
          <p:nvPr/>
        </p:nvPicPr>
        <p:blipFill>
          <a:blip r:embed="rId5"/>
          <a:stretch>
            <a:fillRect/>
          </a:stretch>
        </p:blipFill>
        <p:spPr>
          <a:xfrm>
            <a:off x="5343407" y="4327450"/>
            <a:ext cx="6583680" cy="2165425"/>
          </a:xfrm>
          <a:prstGeom prst="rect">
            <a:avLst/>
          </a:prstGeom>
        </p:spPr>
      </p:pic>
      <p:sp>
        <p:nvSpPr>
          <p:cNvPr id="7" name="TextBox 6">
            <a:extLst>
              <a:ext uri="{FF2B5EF4-FFF2-40B4-BE49-F238E27FC236}">
                <a16:creationId xmlns:a16="http://schemas.microsoft.com/office/drawing/2014/main" id="{37BDE916-9685-4251-B515-EC147DD5415C}"/>
              </a:ext>
            </a:extLst>
          </p:cNvPr>
          <p:cNvSpPr txBox="1"/>
          <p:nvPr/>
        </p:nvSpPr>
        <p:spPr>
          <a:xfrm>
            <a:off x="5001208" y="2845837"/>
            <a:ext cx="1399592" cy="646331"/>
          </a:xfrm>
          <a:prstGeom prst="rect">
            <a:avLst/>
          </a:prstGeom>
          <a:noFill/>
        </p:spPr>
        <p:txBody>
          <a:bodyPr wrap="square" rtlCol="0">
            <a:spAutoFit/>
          </a:bodyPr>
          <a:lstStyle/>
          <a:p>
            <a:pPr algn="ctr"/>
            <a:r>
              <a:rPr lang="en-US" sz="3600" dirty="0"/>
              <a:t>VS.</a:t>
            </a:r>
          </a:p>
        </p:txBody>
      </p:sp>
      <p:sp>
        <p:nvSpPr>
          <p:cNvPr id="8" name="Rectangle 7">
            <a:extLst>
              <a:ext uri="{FF2B5EF4-FFF2-40B4-BE49-F238E27FC236}">
                <a16:creationId xmlns:a16="http://schemas.microsoft.com/office/drawing/2014/main" id="{3623922C-F301-48BB-B6CE-389D488670E0}"/>
              </a:ext>
            </a:extLst>
          </p:cNvPr>
          <p:cNvSpPr/>
          <p:nvPr/>
        </p:nvSpPr>
        <p:spPr>
          <a:xfrm>
            <a:off x="427818" y="5987534"/>
            <a:ext cx="2044599" cy="276999"/>
          </a:xfrm>
          <a:prstGeom prst="rect">
            <a:avLst/>
          </a:prstGeom>
        </p:spPr>
        <p:txBody>
          <a:bodyPr wrap="none">
            <a:spAutoFit/>
          </a:bodyPr>
          <a:lstStyle/>
          <a:p>
            <a:r>
              <a:rPr lang="en-US" sz="1200" dirty="0"/>
              <a:t>Source: Yale Environment 360</a:t>
            </a:r>
          </a:p>
        </p:txBody>
      </p:sp>
    </p:spTree>
    <p:extLst>
      <p:ext uri="{BB962C8B-B14F-4D97-AF65-F5344CB8AC3E}">
        <p14:creationId xmlns:p14="http://schemas.microsoft.com/office/powerpoint/2010/main" val="1681092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C503C-2A50-41CA-B25A-927532BD5167}"/>
              </a:ext>
            </a:extLst>
          </p:cNvPr>
          <p:cNvSpPr>
            <a:spLocks noGrp="1"/>
          </p:cNvSpPr>
          <p:nvPr>
            <p:ph type="title"/>
          </p:nvPr>
        </p:nvSpPr>
        <p:spPr/>
        <p:txBody>
          <a:bodyPr>
            <a:normAutofit/>
          </a:bodyPr>
          <a:lstStyle/>
          <a:p>
            <a:pPr algn="ctr"/>
            <a:r>
              <a:rPr lang="en-US" sz="3200" dirty="0"/>
              <a:t>Urban Sprawl</a:t>
            </a:r>
          </a:p>
        </p:txBody>
      </p:sp>
      <p:pic>
        <p:nvPicPr>
          <p:cNvPr id="3" name="Picture 2">
            <a:extLst>
              <a:ext uri="{FF2B5EF4-FFF2-40B4-BE49-F238E27FC236}">
                <a16:creationId xmlns:a16="http://schemas.microsoft.com/office/drawing/2014/main" id="{43416DF1-C120-49EB-BCA6-DA58AC012F2F}"/>
              </a:ext>
            </a:extLst>
          </p:cNvPr>
          <p:cNvPicPr>
            <a:picLocks noChangeAspect="1"/>
          </p:cNvPicPr>
          <p:nvPr/>
        </p:nvPicPr>
        <p:blipFill>
          <a:blip r:embed="rId2"/>
          <a:stretch>
            <a:fillRect/>
          </a:stretch>
        </p:blipFill>
        <p:spPr>
          <a:xfrm>
            <a:off x="603766" y="1690688"/>
            <a:ext cx="5310476" cy="3566160"/>
          </a:xfrm>
          <a:prstGeom prst="rect">
            <a:avLst/>
          </a:prstGeom>
        </p:spPr>
      </p:pic>
      <p:pic>
        <p:nvPicPr>
          <p:cNvPr id="4" name="Picture 3">
            <a:extLst>
              <a:ext uri="{FF2B5EF4-FFF2-40B4-BE49-F238E27FC236}">
                <a16:creationId xmlns:a16="http://schemas.microsoft.com/office/drawing/2014/main" id="{FE610F03-F33B-418D-9E4A-9BB11F2A9E39}"/>
              </a:ext>
            </a:extLst>
          </p:cNvPr>
          <p:cNvPicPr>
            <a:picLocks noChangeAspect="1"/>
          </p:cNvPicPr>
          <p:nvPr/>
        </p:nvPicPr>
        <p:blipFill>
          <a:blip r:embed="rId3"/>
          <a:stretch>
            <a:fillRect/>
          </a:stretch>
        </p:blipFill>
        <p:spPr>
          <a:xfrm>
            <a:off x="6462113" y="3429000"/>
            <a:ext cx="5126121" cy="2834640"/>
          </a:xfrm>
          <a:prstGeom prst="rect">
            <a:avLst/>
          </a:prstGeom>
        </p:spPr>
      </p:pic>
      <p:sp>
        <p:nvSpPr>
          <p:cNvPr id="5" name="TextBox 4">
            <a:extLst>
              <a:ext uri="{FF2B5EF4-FFF2-40B4-BE49-F238E27FC236}">
                <a16:creationId xmlns:a16="http://schemas.microsoft.com/office/drawing/2014/main" id="{A3334AD9-239F-45DC-9B0B-A951483954E3}"/>
              </a:ext>
            </a:extLst>
          </p:cNvPr>
          <p:cNvSpPr txBox="1"/>
          <p:nvPr/>
        </p:nvSpPr>
        <p:spPr>
          <a:xfrm>
            <a:off x="886719" y="5894308"/>
            <a:ext cx="5027523" cy="276999"/>
          </a:xfrm>
          <a:prstGeom prst="rect">
            <a:avLst/>
          </a:prstGeom>
          <a:noFill/>
        </p:spPr>
        <p:txBody>
          <a:bodyPr wrap="square" rtlCol="0">
            <a:spAutoFit/>
          </a:bodyPr>
          <a:lstStyle/>
          <a:p>
            <a:r>
              <a:rPr lang="en-US" sz="1200" dirty="0"/>
              <a:t>Source: monarchwatch.org</a:t>
            </a:r>
          </a:p>
        </p:txBody>
      </p:sp>
    </p:spTree>
    <p:extLst>
      <p:ext uri="{BB962C8B-B14F-4D97-AF65-F5344CB8AC3E}">
        <p14:creationId xmlns:p14="http://schemas.microsoft.com/office/powerpoint/2010/main" val="590157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F393C-F421-4430-BE58-05C9403330C7}"/>
              </a:ext>
            </a:extLst>
          </p:cNvPr>
          <p:cNvSpPr>
            <a:spLocks noGrp="1"/>
          </p:cNvSpPr>
          <p:nvPr>
            <p:ph type="title"/>
          </p:nvPr>
        </p:nvSpPr>
        <p:spPr/>
        <p:txBody>
          <a:bodyPr/>
          <a:lstStyle/>
          <a:p>
            <a:pPr algn="ctr"/>
            <a:r>
              <a:rPr lang="en-US" dirty="0"/>
              <a:t>Climate Change</a:t>
            </a:r>
          </a:p>
        </p:txBody>
      </p:sp>
      <p:pic>
        <p:nvPicPr>
          <p:cNvPr id="4" name="Picture 3">
            <a:extLst>
              <a:ext uri="{FF2B5EF4-FFF2-40B4-BE49-F238E27FC236}">
                <a16:creationId xmlns:a16="http://schemas.microsoft.com/office/drawing/2014/main" id="{C56DC26E-EB63-4616-A390-4DF8E9CA3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2190750"/>
            <a:ext cx="5143500" cy="2476500"/>
          </a:xfrm>
          <a:prstGeom prst="rect">
            <a:avLst/>
          </a:prstGeom>
        </p:spPr>
      </p:pic>
      <p:pic>
        <p:nvPicPr>
          <p:cNvPr id="6" name="Picture 5">
            <a:extLst>
              <a:ext uri="{FF2B5EF4-FFF2-40B4-BE49-F238E27FC236}">
                <a16:creationId xmlns:a16="http://schemas.microsoft.com/office/drawing/2014/main" id="{1FE74AFD-DFAC-4F8F-8F96-CD0D5753B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2190750"/>
            <a:ext cx="5143500" cy="2476500"/>
          </a:xfrm>
          <a:prstGeom prst="rect">
            <a:avLst/>
          </a:prstGeom>
        </p:spPr>
      </p:pic>
      <p:pic>
        <p:nvPicPr>
          <p:cNvPr id="8" name="Picture 7">
            <a:extLst>
              <a:ext uri="{FF2B5EF4-FFF2-40B4-BE49-F238E27FC236}">
                <a16:creationId xmlns:a16="http://schemas.microsoft.com/office/drawing/2014/main" id="{D0BF9383-8B6A-47DD-8472-E02202F23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2190750"/>
            <a:ext cx="5143500" cy="2476500"/>
          </a:xfrm>
          <a:prstGeom prst="rect">
            <a:avLst/>
          </a:prstGeom>
        </p:spPr>
      </p:pic>
      <p:pic>
        <p:nvPicPr>
          <p:cNvPr id="10" name="Picture 9">
            <a:extLst>
              <a:ext uri="{FF2B5EF4-FFF2-40B4-BE49-F238E27FC236}">
                <a16:creationId xmlns:a16="http://schemas.microsoft.com/office/drawing/2014/main" id="{F1DEFBD0-3EC9-46FA-ABA5-530F0F8E3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2190750"/>
            <a:ext cx="5143500" cy="2476500"/>
          </a:xfrm>
          <a:prstGeom prst="rect">
            <a:avLst/>
          </a:prstGeom>
        </p:spPr>
      </p:pic>
      <p:pic>
        <p:nvPicPr>
          <p:cNvPr id="12" name="Picture 11">
            <a:extLst>
              <a:ext uri="{FF2B5EF4-FFF2-40B4-BE49-F238E27FC236}">
                <a16:creationId xmlns:a16="http://schemas.microsoft.com/office/drawing/2014/main" id="{CBFC177F-A9B3-49F8-8D7A-CA23C0693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323" y="1690688"/>
            <a:ext cx="8150086" cy="4553804"/>
          </a:xfrm>
          <a:prstGeom prst="rect">
            <a:avLst/>
          </a:prstGeom>
        </p:spPr>
      </p:pic>
    </p:spTree>
    <p:extLst>
      <p:ext uri="{BB962C8B-B14F-4D97-AF65-F5344CB8AC3E}">
        <p14:creationId xmlns:p14="http://schemas.microsoft.com/office/powerpoint/2010/main" val="1091426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2FC29-F95F-4365-AE65-AFCF4FB75645}"/>
              </a:ext>
            </a:extLst>
          </p:cNvPr>
          <p:cNvSpPr>
            <a:spLocks noGrp="1"/>
          </p:cNvSpPr>
          <p:nvPr>
            <p:ph type="title"/>
          </p:nvPr>
        </p:nvSpPr>
        <p:spPr>
          <a:xfrm>
            <a:off x="838199" y="0"/>
            <a:ext cx="10515600" cy="1325563"/>
          </a:xfrm>
        </p:spPr>
        <p:txBody>
          <a:bodyPr>
            <a:normAutofit/>
          </a:bodyPr>
          <a:lstStyle/>
          <a:p>
            <a:pPr algn="ctr"/>
            <a:r>
              <a:rPr lang="en-US" sz="3200" dirty="0"/>
              <a:t>Habitat destruction in overwintering habitats</a:t>
            </a:r>
          </a:p>
        </p:txBody>
      </p:sp>
      <p:pic>
        <p:nvPicPr>
          <p:cNvPr id="3" name="Picture 2">
            <a:extLst>
              <a:ext uri="{FF2B5EF4-FFF2-40B4-BE49-F238E27FC236}">
                <a16:creationId xmlns:a16="http://schemas.microsoft.com/office/drawing/2014/main" id="{A0C5E911-5A0F-4526-BBF3-468D3287374E}"/>
              </a:ext>
            </a:extLst>
          </p:cNvPr>
          <p:cNvPicPr>
            <a:picLocks noChangeAspect="1"/>
          </p:cNvPicPr>
          <p:nvPr/>
        </p:nvPicPr>
        <p:blipFill>
          <a:blip r:embed="rId3"/>
          <a:stretch>
            <a:fillRect/>
          </a:stretch>
        </p:blipFill>
        <p:spPr>
          <a:xfrm>
            <a:off x="3127806" y="988652"/>
            <a:ext cx="5629551" cy="3749040"/>
          </a:xfrm>
          <a:prstGeom prst="rect">
            <a:avLst/>
          </a:prstGeom>
        </p:spPr>
      </p:pic>
      <p:sp>
        <p:nvSpPr>
          <p:cNvPr id="4" name="TextBox 3">
            <a:extLst>
              <a:ext uri="{FF2B5EF4-FFF2-40B4-BE49-F238E27FC236}">
                <a16:creationId xmlns:a16="http://schemas.microsoft.com/office/drawing/2014/main" id="{32093D29-3CEB-4C24-987A-F9BE222C14FC}"/>
              </a:ext>
            </a:extLst>
          </p:cNvPr>
          <p:cNvSpPr txBox="1"/>
          <p:nvPr/>
        </p:nvSpPr>
        <p:spPr>
          <a:xfrm>
            <a:off x="1113989" y="4941514"/>
            <a:ext cx="9657183"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Illegal logging of the fir trees occurs because of the poverty in the area. </a:t>
            </a:r>
          </a:p>
          <a:p>
            <a:endParaRPr lang="en-US" sz="2400" dirty="0"/>
          </a:p>
          <a:p>
            <a:pPr marL="342900" indent="-342900">
              <a:buFont typeface="Arial" panose="020B0604020202020204" pitchFamily="34" charset="0"/>
              <a:buChar char="•"/>
            </a:pPr>
            <a:r>
              <a:rPr lang="en-US" sz="2400" dirty="0"/>
              <a:t>Trees are being cut to plant avocado orchards to meet the demand for the product.                     </a:t>
            </a:r>
            <a:r>
              <a:rPr lang="en-US" sz="1200" dirty="0"/>
              <a:t>Source: https://journeynorth.org/tm/monarch/conservation_overview.html</a:t>
            </a:r>
          </a:p>
        </p:txBody>
      </p:sp>
    </p:spTree>
    <p:extLst>
      <p:ext uri="{BB962C8B-B14F-4D97-AF65-F5344CB8AC3E}">
        <p14:creationId xmlns:p14="http://schemas.microsoft.com/office/powerpoint/2010/main" val="1614756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42FDB-DB35-43A9-8161-DEFA55911DA9}"/>
              </a:ext>
            </a:extLst>
          </p:cNvPr>
          <p:cNvSpPr>
            <a:spLocks noGrp="1"/>
          </p:cNvSpPr>
          <p:nvPr>
            <p:ph type="title"/>
          </p:nvPr>
        </p:nvSpPr>
        <p:spPr>
          <a:xfrm>
            <a:off x="913143" y="96870"/>
            <a:ext cx="10515600" cy="1325563"/>
          </a:xfrm>
        </p:spPr>
        <p:txBody>
          <a:bodyPr>
            <a:normAutofit/>
          </a:bodyPr>
          <a:lstStyle/>
          <a:p>
            <a:pPr algn="ctr"/>
            <a:r>
              <a:rPr lang="en-US" sz="3200" dirty="0"/>
              <a:t>Severe Weather in Overwintering Habitats</a:t>
            </a:r>
          </a:p>
        </p:txBody>
      </p:sp>
      <p:pic>
        <p:nvPicPr>
          <p:cNvPr id="3" name="Picture 2">
            <a:extLst>
              <a:ext uri="{FF2B5EF4-FFF2-40B4-BE49-F238E27FC236}">
                <a16:creationId xmlns:a16="http://schemas.microsoft.com/office/drawing/2014/main" id="{F975D33E-F0A8-4C2A-B110-CDA29823C02D}"/>
              </a:ext>
            </a:extLst>
          </p:cNvPr>
          <p:cNvPicPr>
            <a:picLocks noChangeAspect="1"/>
          </p:cNvPicPr>
          <p:nvPr/>
        </p:nvPicPr>
        <p:blipFill>
          <a:blip r:embed="rId2"/>
          <a:stretch>
            <a:fillRect/>
          </a:stretch>
        </p:blipFill>
        <p:spPr>
          <a:xfrm>
            <a:off x="3288332" y="1116874"/>
            <a:ext cx="5615335" cy="4206240"/>
          </a:xfrm>
          <a:prstGeom prst="rect">
            <a:avLst/>
          </a:prstGeom>
        </p:spPr>
      </p:pic>
      <p:sp>
        <p:nvSpPr>
          <p:cNvPr id="4" name="TextBox 3">
            <a:extLst>
              <a:ext uri="{FF2B5EF4-FFF2-40B4-BE49-F238E27FC236}">
                <a16:creationId xmlns:a16="http://schemas.microsoft.com/office/drawing/2014/main" id="{63F63770-B9D3-4D98-BB99-42443F8E27DF}"/>
              </a:ext>
            </a:extLst>
          </p:cNvPr>
          <p:cNvSpPr txBox="1"/>
          <p:nvPr/>
        </p:nvSpPr>
        <p:spPr>
          <a:xfrm>
            <a:off x="771224" y="5422301"/>
            <a:ext cx="11008444" cy="830997"/>
          </a:xfrm>
          <a:prstGeom prst="rect">
            <a:avLst/>
          </a:prstGeom>
          <a:noFill/>
        </p:spPr>
        <p:txBody>
          <a:bodyPr wrap="square" rtlCol="0">
            <a:spAutoFit/>
          </a:bodyPr>
          <a:lstStyle/>
          <a:p>
            <a:r>
              <a:rPr lang="en-US" sz="2400" dirty="0"/>
              <a:t>A severe winter storm in January, 2002 was followed by cold conditions. Record low winter temperatures in 2012 and Spring, 2013 delayed breeding which caused decline.</a:t>
            </a:r>
          </a:p>
        </p:txBody>
      </p:sp>
      <p:sp>
        <p:nvSpPr>
          <p:cNvPr id="5" name="TextBox 4">
            <a:extLst>
              <a:ext uri="{FF2B5EF4-FFF2-40B4-BE49-F238E27FC236}">
                <a16:creationId xmlns:a16="http://schemas.microsoft.com/office/drawing/2014/main" id="{0702B6E1-B98E-48A7-8387-839A7541CC23}"/>
              </a:ext>
            </a:extLst>
          </p:cNvPr>
          <p:cNvSpPr txBox="1"/>
          <p:nvPr/>
        </p:nvSpPr>
        <p:spPr>
          <a:xfrm>
            <a:off x="675429" y="6352485"/>
            <a:ext cx="6873766" cy="276999"/>
          </a:xfrm>
          <a:prstGeom prst="rect">
            <a:avLst/>
          </a:prstGeom>
          <a:noFill/>
        </p:spPr>
        <p:txBody>
          <a:bodyPr wrap="square" rtlCol="0">
            <a:spAutoFit/>
          </a:bodyPr>
          <a:lstStyle/>
          <a:p>
            <a:r>
              <a:rPr lang="en-US" sz="1200" dirty="0"/>
              <a:t>http://www.learner.org/jnorth/spring2002/species/monarch</a:t>
            </a:r>
          </a:p>
        </p:txBody>
      </p:sp>
    </p:spTree>
    <p:extLst>
      <p:ext uri="{BB962C8B-B14F-4D97-AF65-F5344CB8AC3E}">
        <p14:creationId xmlns:p14="http://schemas.microsoft.com/office/powerpoint/2010/main" val="1586529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BF47-F385-42F3-88AE-1BF72008615C}"/>
              </a:ext>
            </a:extLst>
          </p:cNvPr>
          <p:cNvSpPr>
            <a:spLocks noGrp="1"/>
          </p:cNvSpPr>
          <p:nvPr>
            <p:ph type="title"/>
          </p:nvPr>
        </p:nvSpPr>
        <p:spPr/>
        <p:txBody>
          <a:bodyPr/>
          <a:lstStyle/>
          <a:p>
            <a:pPr algn="ctr"/>
            <a:r>
              <a:rPr lang="en-US" dirty="0"/>
              <a:t>Lack of Fall Nectar Sources</a:t>
            </a:r>
          </a:p>
        </p:txBody>
      </p:sp>
      <p:pic>
        <p:nvPicPr>
          <p:cNvPr id="4" name="Content Placeholder 3">
            <a:extLst>
              <a:ext uri="{FF2B5EF4-FFF2-40B4-BE49-F238E27FC236}">
                <a16:creationId xmlns:a16="http://schemas.microsoft.com/office/drawing/2014/main" id="{BD0FC628-3EE7-4FC8-8066-EA670D191AEA}"/>
              </a:ext>
            </a:extLst>
          </p:cNvPr>
          <p:cNvPicPr>
            <a:picLocks noGrp="1" noChangeAspect="1"/>
          </p:cNvPicPr>
          <p:nvPr>
            <p:ph idx="1"/>
          </p:nvPr>
        </p:nvPicPr>
        <p:blipFill>
          <a:blip r:embed="rId2"/>
          <a:stretch>
            <a:fillRect/>
          </a:stretch>
        </p:blipFill>
        <p:spPr>
          <a:xfrm>
            <a:off x="829490" y="2328704"/>
            <a:ext cx="2219325" cy="2857500"/>
          </a:xfrm>
          <a:prstGeom prst="rect">
            <a:avLst/>
          </a:prstGeom>
        </p:spPr>
      </p:pic>
      <p:sp>
        <p:nvSpPr>
          <p:cNvPr id="5" name="TextBox 4">
            <a:extLst>
              <a:ext uri="{FF2B5EF4-FFF2-40B4-BE49-F238E27FC236}">
                <a16:creationId xmlns:a16="http://schemas.microsoft.com/office/drawing/2014/main" id="{1C8E9717-84D1-400E-A4F4-171079FAC7D1}"/>
              </a:ext>
            </a:extLst>
          </p:cNvPr>
          <p:cNvSpPr txBox="1"/>
          <p:nvPr/>
        </p:nvSpPr>
        <p:spPr>
          <a:xfrm>
            <a:off x="3656063" y="1621588"/>
            <a:ext cx="7238135" cy="4401205"/>
          </a:xfrm>
          <a:prstGeom prst="rect">
            <a:avLst/>
          </a:prstGeom>
          <a:noFill/>
        </p:spPr>
        <p:txBody>
          <a:bodyPr wrap="none" rtlCol="0">
            <a:spAutoFit/>
          </a:bodyPr>
          <a:lstStyle/>
          <a:p>
            <a:r>
              <a:rPr lang="en-US" sz="4000" dirty="0"/>
              <a:t>Dr. Anurag Agrawal hypothesizes </a:t>
            </a:r>
          </a:p>
          <a:p>
            <a:r>
              <a:rPr lang="en-US" sz="4000" dirty="0"/>
              <a:t>that the lack of fall nectar sources</a:t>
            </a:r>
          </a:p>
          <a:p>
            <a:r>
              <a:rPr lang="en-US" sz="4000" dirty="0"/>
              <a:t>prevents the monarchs from </a:t>
            </a:r>
          </a:p>
          <a:p>
            <a:r>
              <a:rPr lang="en-US" sz="4000" dirty="0"/>
              <a:t>producing lipids that will sustain </a:t>
            </a:r>
          </a:p>
          <a:p>
            <a:r>
              <a:rPr lang="en-US" sz="4000" dirty="0"/>
              <a:t>their journey to Mexico,  </a:t>
            </a:r>
          </a:p>
          <a:p>
            <a:r>
              <a:rPr lang="en-US" sz="4000" dirty="0"/>
              <a:t>overwintering, spring northern </a:t>
            </a:r>
          </a:p>
          <a:p>
            <a:r>
              <a:rPr lang="en-US" sz="4000" dirty="0"/>
              <a:t>migration, mating, and egg laying.</a:t>
            </a:r>
          </a:p>
        </p:txBody>
      </p:sp>
    </p:spTree>
    <p:extLst>
      <p:ext uri="{BB962C8B-B14F-4D97-AF65-F5344CB8AC3E}">
        <p14:creationId xmlns:p14="http://schemas.microsoft.com/office/powerpoint/2010/main" val="3205872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D6D9C-3CF3-4CD9-A2F2-843630ABD081}"/>
              </a:ext>
            </a:extLst>
          </p:cNvPr>
          <p:cNvSpPr>
            <a:spLocks noGrp="1"/>
          </p:cNvSpPr>
          <p:nvPr>
            <p:ph type="title"/>
          </p:nvPr>
        </p:nvSpPr>
        <p:spPr>
          <a:xfrm>
            <a:off x="350520" y="347708"/>
            <a:ext cx="10515600" cy="1325563"/>
          </a:xfrm>
        </p:spPr>
        <p:txBody>
          <a:bodyPr wrap="none"/>
          <a:lstStyle/>
          <a:p>
            <a:pPr algn="ctr"/>
            <a:r>
              <a:rPr lang="en-US" b="1" dirty="0"/>
              <a:t>Other Factors Contributing to Decline</a:t>
            </a:r>
          </a:p>
        </p:txBody>
      </p:sp>
      <p:sp>
        <p:nvSpPr>
          <p:cNvPr id="3" name="Content Placeholder 2">
            <a:extLst>
              <a:ext uri="{FF2B5EF4-FFF2-40B4-BE49-F238E27FC236}">
                <a16:creationId xmlns:a16="http://schemas.microsoft.com/office/drawing/2014/main" id="{91F64782-7897-4FFB-AC26-54AD909D58E1}"/>
              </a:ext>
            </a:extLst>
          </p:cNvPr>
          <p:cNvSpPr>
            <a:spLocks noGrp="1"/>
          </p:cNvSpPr>
          <p:nvPr>
            <p:ph idx="1"/>
          </p:nvPr>
        </p:nvSpPr>
        <p:spPr>
          <a:xfrm>
            <a:off x="716280" y="1529533"/>
            <a:ext cx="10515600" cy="4801598"/>
          </a:xfrm>
        </p:spPr>
        <p:txBody>
          <a:bodyPr wrap="square">
            <a:normAutofit/>
          </a:bodyPr>
          <a:lstStyle/>
          <a:p>
            <a:r>
              <a:rPr lang="en-US" sz="4000" dirty="0"/>
              <a:t>Long migration is inherently risky</a:t>
            </a:r>
          </a:p>
          <a:p>
            <a:r>
              <a:rPr lang="en-US" sz="4000" dirty="0"/>
              <a:t>Unregulated tourism in fir forests</a:t>
            </a:r>
          </a:p>
          <a:p>
            <a:r>
              <a:rPr lang="en-US" sz="4000" dirty="0"/>
              <a:t>Competition with humans for resources</a:t>
            </a:r>
          </a:p>
          <a:p>
            <a:r>
              <a:rPr lang="en-US" sz="4000" dirty="0"/>
              <a:t>Concentration of population in small area is</a:t>
            </a:r>
          </a:p>
          <a:p>
            <a:pPr marL="0" indent="0">
              <a:buNone/>
            </a:pPr>
            <a:r>
              <a:rPr lang="en-US" sz="4000" dirty="0"/>
              <a:t>  susceptible to catastrophic events i.e. storms, </a:t>
            </a:r>
          </a:p>
          <a:p>
            <a:pPr marL="0" indent="0">
              <a:buNone/>
            </a:pPr>
            <a:r>
              <a:rPr lang="en-US" sz="4000" dirty="0"/>
              <a:t>  drought, disease, and fire</a:t>
            </a:r>
          </a:p>
          <a:p>
            <a:r>
              <a:rPr lang="en-US" sz="4000" dirty="0"/>
              <a:t>Habitat fragmentation</a:t>
            </a:r>
          </a:p>
        </p:txBody>
      </p:sp>
      <p:sp>
        <p:nvSpPr>
          <p:cNvPr id="4" name="Rectangle 3">
            <a:extLst>
              <a:ext uri="{FF2B5EF4-FFF2-40B4-BE49-F238E27FC236}">
                <a16:creationId xmlns:a16="http://schemas.microsoft.com/office/drawing/2014/main" id="{B44943BE-BF50-40B2-B03F-CAA7ECCBBF3D}"/>
              </a:ext>
            </a:extLst>
          </p:cNvPr>
          <p:cNvSpPr/>
          <p:nvPr/>
        </p:nvSpPr>
        <p:spPr>
          <a:xfrm>
            <a:off x="897775" y="6187126"/>
            <a:ext cx="9601200" cy="276999"/>
          </a:xfrm>
          <a:prstGeom prst="rect">
            <a:avLst/>
          </a:prstGeom>
        </p:spPr>
        <p:txBody>
          <a:bodyPr wrap="square">
            <a:spAutoFit/>
          </a:bodyPr>
          <a:lstStyle/>
          <a:p>
            <a:r>
              <a:rPr lang="en-US" sz="1200" dirty="0"/>
              <a:t>Source: https://journeynorth.org/tm/monarch/conservation_overview.html</a:t>
            </a:r>
          </a:p>
        </p:txBody>
      </p:sp>
    </p:spTree>
    <p:extLst>
      <p:ext uri="{BB962C8B-B14F-4D97-AF65-F5344CB8AC3E}">
        <p14:creationId xmlns:p14="http://schemas.microsoft.com/office/powerpoint/2010/main" val="3443731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AFBD9-AAB7-4B01-A2A8-756576C12759}"/>
              </a:ext>
            </a:extLst>
          </p:cNvPr>
          <p:cNvSpPr>
            <a:spLocks noGrp="1"/>
          </p:cNvSpPr>
          <p:nvPr>
            <p:ph type="title"/>
          </p:nvPr>
        </p:nvSpPr>
        <p:spPr/>
        <p:txBody>
          <a:bodyPr/>
          <a:lstStyle/>
          <a:p>
            <a:pPr algn="ctr"/>
            <a:r>
              <a:rPr lang="en-US" dirty="0"/>
              <a:t>By the end of this presentation you should understand:</a:t>
            </a:r>
          </a:p>
        </p:txBody>
      </p:sp>
      <p:sp>
        <p:nvSpPr>
          <p:cNvPr id="3" name="Content Placeholder 2">
            <a:extLst>
              <a:ext uri="{FF2B5EF4-FFF2-40B4-BE49-F238E27FC236}">
                <a16:creationId xmlns:a16="http://schemas.microsoft.com/office/drawing/2014/main" id="{8AA874AA-763C-497A-B5C7-56B6DBB308B4}"/>
              </a:ext>
            </a:extLst>
          </p:cNvPr>
          <p:cNvSpPr>
            <a:spLocks noGrp="1"/>
          </p:cNvSpPr>
          <p:nvPr>
            <p:ph idx="1"/>
          </p:nvPr>
        </p:nvSpPr>
        <p:spPr>
          <a:xfrm>
            <a:off x="838200" y="1871807"/>
            <a:ext cx="10515600" cy="4351338"/>
          </a:xfrm>
        </p:spPr>
        <p:txBody>
          <a:bodyPr/>
          <a:lstStyle/>
          <a:p>
            <a:r>
              <a:rPr lang="en-US" sz="3200" dirty="0"/>
              <a:t>The life cycle of the monarch butterfly and its migration </a:t>
            </a:r>
          </a:p>
          <a:p>
            <a:r>
              <a:rPr lang="en-US" sz="3200" dirty="0"/>
              <a:t>Importance to family celebrations</a:t>
            </a:r>
          </a:p>
          <a:p>
            <a:r>
              <a:rPr lang="en-US" sz="3200" dirty="0"/>
              <a:t>Identify the difference between butterflies and moths</a:t>
            </a:r>
          </a:p>
          <a:p>
            <a:r>
              <a:rPr lang="en-US" sz="3200" dirty="0"/>
              <a:t>The importance of host and nectar plants</a:t>
            </a:r>
          </a:p>
          <a:p>
            <a:r>
              <a:rPr lang="en-US" sz="3200" dirty="0"/>
              <a:t>Causes for the population decline</a:t>
            </a:r>
          </a:p>
          <a:p>
            <a:r>
              <a:rPr lang="en-US" sz="3200" dirty="0"/>
              <a:t>Actions that can be taken by individuals that can encourage their success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30479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C2F5F-DF61-489C-BE19-72ACB2BCE996}"/>
              </a:ext>
            </a:extLst>
          </p:cNvPr>
          <p:cNvSpPr>
            <a:spLocks noGrp="1"/>
          </p:cNvSpPr>
          <p:nvPr>
            <p:ph type="title"/>
          </p:nvPr>
        </p:nvSpPr>
        <p:spPr>
          <a:xfrm>
            <a:off x="404115" y="294105"/>
            <a:ext cx="10515600" cy="1325563"/>
          </a:xfrm>
        </p:spPr>
        <p:txBody>
          <a:bodyPr>
            <a:normAutofit/>
          </a:bodyPr>
          <a:lstStyle/>
          <a:p>
            <a:pPr algn="ctr"/>
            <a:r>
              <a:rPr lang="en-US" sz="4800" dirty="0"/>
              <a:t>How you can help</a:t>
            </a:r>
          </a:p>
        </p:txBody>
      </p:sp>
      <p:sp>
        <p:nvSpPr>
          <p:cNvPr id="11" name="TextBox 10">
            <a:extLst>
              <a:ext uri="{FF2B5EF4-FFF2-40B4-BE49-F238E27FC236}">
                <a16:creationId xmlns:a16="http://schemas.microsoft.com/office/drawing/2014/main" id="{7A6B2A80-CA37-463B-9BC1-F48112E00576}"/>
              </a:ext>
            </a:extLst>
          </p:cNvPr>
          <p:cNvSpPr txBox="1"/>
          <p:nvPr/>
        </p:nvSpPr>
        <p:spPr>
          <a:xfrm>
            <a:off x="404115" y="3457606"/>
            <a:ext cx="1860062" cy="1077218"/>
          </a:xfrm>
          <a:prstGeom prst="rect">
            <a:avLst/>
          </a:prstGeom>
          <a:noFill/>
        </p:spPr>
        <p:txBody>
          <a:bodyPr wrap="square" rtlCol="0">
            <a:spAutoFit/>
          </a:bodyPr>
          <a:lstStyle/>
          <a:p>
            <a:r>
              <a:rPr lang="en-US" sz="3200" dirty="0"/>
              <a:t>Plant milkweed</a:t>
            </a:r>
          </a:p>
        </p:txBody>
      </p:sp>
      <p:sp>
        <p:nvSpPr>
          <p:cNvPr id="12" name="TextBox 11">
            <a:extLst>
              <a:ext uri="{FF2B5EF4-FFF2-40B4-BE49-F238E27FC236}">
                <a16:creationId xmlns:a16="http://schemas.microsoft.com/office/drawing/2014/main" id="{79A91F33-3A0D-4F7E-A65D-41B079985404}"/>
              </a:ext>
            </a:extLst>
          </p:cNvPr>
          <p:cNvSpPr txBox="1"/>
          <p:nvPr/>
        </p:nvSpPr>
        <p:spPr>
          <a:xfrm>
            <a:off x="3051452" y="5161137"/>
            <a:ext cx="4337539" cy="1077218"/>
          </a:xfrm>
          <a:prstGeom prst="rect">
            <a:avLst/>
          </a:prstGeom>
          <a:noFill/>
        </p:spPr>
        <p:txBody>
          <a:bodyPr wrap="square" rtlCol="0">
            <a:spAutoFit/>
          </a:bodyPr>
          <a:lstStyle/>
          <a:p>
            <a:r>
              <a:rPr lang="en-US" sz="3200" dirty="0"/>
              <a:t>Plant Summer to Fall nectar sources</a:t>
            </a:r>
          </a:p>
        </p:txBody>
      </p:sp>
      <p:sp>
        <p:nvSpPr>
          <p:cNvPr id="13" name="TextBox 12">
            <a:extLst>
              <a:ext uri="{FF2B5EF4-FFF2-40B4-BE49-F238E27FC236}">
                <a16:creationId xmlns:a16="http://schemas.microsoft.com/office/drawing/2014/main" id="{06A305AC-2981-4034-B09D-875DEE5CFA64}"/>
              </a:ext>
            </a:extLst>
          </p:cNvPr>
          <p:cNvSpPr txBox="1"/>
          <p:nvPr/>
        </p:nvSpPr>
        <p:spPr>
          <a:xfrm>
            <a:off x="6339162" y="3224524"/>
            <a:ext cx="5054600" cy="584775"/>
          </a:xfrm>
          <a:prstGeom prst="rect">
            <a:avLst/>
          </a:prstGeom>
          <a:noFill/>
        </p:spPr>
        <p:txBody>
          <a:bodyPr wrap="square" rtlCol="0">
            <a:spAutoFit/>
          </a:bodyPr>
          <a:lstStyle/>
          <a:p>
            <a:r>
              <a:rPr lang="en-US" sz="3200" dirty="0"/>
              <a:t>Provide a water source</a:t>
            </a:r>
          </a:p>
        </p:txBody>
      </p:sp>
      <p:pic>
        <p:nvPicPr>
          <p:cNvPr id="14" name="Picture 13">
            <a:extLst>
              <a:ext uri="{FF2B5EF4-FFF2-40B4-BE49-F238E27FC236}">
                <a16:creationId xmlns:a16="http://schemas.microsoft.com/office/drawing/2014/main" id="{C4A1DDE0-A84B-4A36-851F-9F3FB949D1FB}"/>
              </a:ext>
            </a:extLst>
          </p:cNvPr>
          <p:cNvPicPr>
            <a:picLocks noChangeAspect="1"/>
          </p:cNvPicPr>
          <p:nvPr/>
        </p:nvPicPr>
        <p:blipFill>
          <a:blip r:embed="rId2"/>
          <a:stretch>
            <a:fillRect/>
          </a:stretch>
        </p:blipFill>
        <p:spPr>
          <a:xfrm>
            <a:off x="8280767" y="3688066"/>
            <a:ext cx="3198344" cy="2011680"/>
          </a:xfrm>
          <a:prstGeom prst="rect">
            <a:avLst/>
          </a:prstGeom>
        </p:spPr>
      </p:pic>
      <p:sp>
        <p:nvSpPr>
          <p:cNvPr id="16" name="TextBox 15">
            <a:extLst>
              <a:ext uri="{FF2B5EF4-FFF2-40B4-BE49-F238E27FC236}">
                <a16:creationId xmlns:a16="http://schemas.microsoft.com/office/drawing/2014/main" id="{59660605-0ECA-4BE6-BFF4-0B8AC24E4B26}"/>
              </a:ext>
            </a:extLst>
          </p:cNvPr>
          <p:cNvSpPr txBox="1"/>
          <p:nvPr/>
        </p:nvSpPr>
        <p:spPr>
          <a:xfrm>
            <a:off x="8095777" y="5699746"/>
            <a:ext cx="4939323" cy="1077218"/>
          </a:xfrm>
          <a:prstGeom prst="rect">
            <a:avLst/>
          </a:prstGeom>
          <a:noFill/>
        </p:spPr>
        <p:txBody>
          <a:bodyPr wrap="square" rtlCol="0">
            <a:spAutoFit/>
          </a:bodyPr>
          <a:lstStyle/>
          <a:p>
            <a:r>
              <a:rPr lang="en-US" sz="3200" dirty="0"/>
              <a:t>Use Integrated Pest Management practices</a:t>
            </a:r>
          </a:p>
        </p:txBody>
      </p:sp>
      <p:sp>
        <p:nvSpPr>
          <p:cNvPr id="3" name="TextBox 2">
            <a:extLst>
              <a:ext uri="{FF2B5EF4-FFF2-40B4-BE49-F238E27FC236}">
                <a16:creationId xmlns:a16="http://schemas.microsoft.com/office/drawing/2014/main" id="{95F67073-82E7-4F64-A49F-A4EEB0E846EB}"/>
              </a:ext>
            </a:extLst>
          </p:cNvPr>
          <p:cNvSpPr txBox="1"/>
          <p:nvPr/>
        </p:nvSpPr>
        <p:spPr>
          <a:xfrm>
            <a:off x="10919715" y="4578490"/>
            <a:ext cx="948094" cy="230832"/>
          </a:xfrm>
          <a:prstGeom prst="rect">
            <a:avLst/>
          </a:prstGeom>
          <a:noFill/>
        </p:spPr>
        <p:txBody>
          <a:bodyPr wrap="square" rtlCol="0">
            <a:spAutoFit/>
          </a:bodyPr>
          <a:lstStyle/>
          <a:p>
            <a:r>
              <a:rPr lang="en-US" sz="900" dirty="0"/>
              <a:t>santafenm.gov</a:t>
            </a:r>
          </a:p>
        </p:txBody>
      </p:sp>
      <p:pic>
        <p:nvPicPr>
          <p:cNvPr id="6" name="Picture 5">
            <a:extLst>
              <a:ext uri="{FF2B5EF4-FFF2-40B4-BE49-F238E27FC236}">
                <a16:creationId xmlns:a16="http://schemas.microsoft.com/office/drawing/2014/main" id="{9533D3B8-E660-4C0D-9FD9-48D89B1898AF}"/>
              </a:ext>
            </a:extLst>
          </p:cNvPr>
          <p:cNvPicPr>
            <a:picLocks noChangeAspect="1"/>
          </p:cNvPicPr>
          <p:nvPr/>
        </p:nvPicPr>
        <p:blipFill>
          <a:blip r:embed="rId3"/>
          <a:stretch>
            <a:fillRect/>
          </a:stretch>
        </p:blipFill>
        <p:spPr>
          <a:xfrm>
            <a:off x="196845" y="1089206"/>
            <a:ext cx="2682240" cy="2011680"/>
          </a:xfrm>
          <a:prstGeom prst="rect">
            <a:avLst/>
          </a:prstGeom>
        </p:spPr>
      </p:pic>
      <p:sp>
        <p:nvSpPr>
          <p:cNvPr id="7" name="TextBox 6">
            <a:extLst>
              <a:ext uri="{FF2B5EF4-FFF2-40B4-BE49-F238E27FC236}">
                <a16:creationId xmlns:a16="http://schemas.microsoft.com/office/drawing/2014/main" id="{427B16EE-C90F-46D4-8E6F-BEC931FDAF87}"/>
              </a:ext>
            </a:extLst>
          </p:cNvPr>
          <p:cNvSpPr txBox="1"/>
          <p:nvPr/>
        </p:nvSpPr>
        <p:spPr>
          <a:xfrm>
            <a:off x="178298" y="3114925"/>
            <a:ext cx="1712025" cy="230832"/>
          </a:xfrm>
          <a:prstGeom prst="rect">
            <a:avLst/>
          </a:prstGeom>
          <a:noFill/>
        </p:spPr>
        <p:txBody>
          <a:bodyPr wrap="square" rtlCol="0">
            <a:spAutoFit/>
          </a:bodyPr>
          <a:lstStyle/>
          <a:p>
            <a:r>
              <a:rPr lang="en-US" sz="900" dirty="0"/>
              <a:t>CC BY 2.0 </a:t>
            </a:r>
          </a:p>
        </p:txBody>
      </p:sp>
      <p:pic>
        <p:nvPicPr>
          <p:cNvPr id="9" name="Picture 8">
            <a:extLst>
              <a:ext uri="{FF2B5EF4-FFF2-40B4-BE49-F238E27FC236}">
                <a16:creationId xmlns:a16="http://schemas.microsoft.com/office/drawing/2014/main" id="{CC88AF51-F830-4D0E-80EF-11D678E63FF0}"/>
              </a:ext>
            </a:extLst>
          </p:cNvPr>
          <p:cNvPicPr>
            <a:picLocks noChangeAspect="1"/>
          </p:cNvPicPr>
          <p:nvPr/>
        </p:nvPicPr>
        <p:blipFill>
          <a:blip r:embed="rId4"/>
          <a:stretch>
            <a:fillRect/>
          </a:stretch>
        </p:blipFill>
        <p:spPr>
          <a:xfrm>
            <a:off x="3051452" y="2709274"/>
            <a:ext cx="3291840" cy="2200050"/>
          </a:xfrm>
          <a:prstGeom prst="rect">
            <a:avLst/>
          </a:prstGeom>
        </p:spPr>
      </p:pic>
      <p:sp>
        <p:nvSpPr>
          <p:cNvPr id="15" name="TextBox 14">
            <a:extLst>
              <a:ext uri="{FF2B5EF4-FFF2-40B4-BE49-F238E27FC236}">
                <a16:creationId xmlns:a16="http://schemas.microsoft.com/office/drawing/2014/main" id="{9E5D616B-C7BF-4A37-A17D-23B487B6FE6D}"/>
              </a:ext>
            </a:extLst>
          </p:cNvPr>
          <p:cNvSpPr txBox="1"/>
          <p:nvPr/>
        </p:nvSpPr>
        <p:spPr>
          <a:xfrm>
            <a:off x="3051452" y="4909324"/>
            <a:ext cx="1962046" cy="230832"/>
          </a:xfrm>
          <a:prstGeom prst="rect">
            <a:avLst/>
          </a:prstGeom>
          <a:noFill/>
        </p:spPr>
        <p:txBody>
          <a:bodyPr wrap="square" rtlCol="0">
            <a:spAutoFit/>
          </a:bodyPr>
          <a:lstStyle/>
          <a:p>
            <a:r>
              <a:rPr lang="en-US" sz="900" dirty="0"/>
              <a:t>CC BY-NC-ND 2.0 </a:t>
            </a:r>
          </a:p>
        </p:txBody>
      </p:sp>
      <p:pic>
        <p:nvPicPr>
          <p:cNvPr id="4" name="Picture 3">
            <a:extLst>
              <a:ext uri="{FF2B5EF4-FFF2-40B4-BE49-F238E27FC236}">
                <a16:creationId xmlns:a16="http://schemas.microsoft.com/office/drawing/2014/main" id="{7388DE12-0C5C-4901-84E9-CF754301196F}"/>
              </a:ext>
            </a:extLst>
          </p:cNvPr>
          <p:cNvPicPr>
            <a:picLocks noChangeAspect="1"/>
          </p:cNvPicPr>
          <p:nvPr/>
        </p:nvPicPr>
        <p:blipFill>
          <a:blip r:embed="rId5"/>
          <a:stretch>
            <a:fillRect/>
          </a:stretch>
        </p:blipFill>
        <p:spPr>
          <a:xfrm>
            <a:off x="6733702" y="1537634"/>
            <a:ext cx="2724150" cy="1676400"/>
          </a:xfrm>
          <a:prstGeom prst="rect">
            <a:avLst/>
          </a:prstGeom>
        </p:spPr>
      </p:pic>
      <p:sp>
        <p:nvSpPr>
          <p:cNvPr id="5" name="TextBox 4">
            <a:extLst>
              <a:ext uri="{FF2B5EF4-FFF2-40B4-BE49-F238E27FC236}">
                <a16:creationId xmlns:a16="http://schemas.microsoft.com/office/drawing/2014/main" id="{D486E274-F159-42A0-AE6E-59D039420707}"/>
              </a:ext>
            </a:extLst>
          </p:cNvPr>
          <p:cNvSpPr txBox="1"/>
          <p:nvPr/>
        </p:nvSpPr>
        <p:spPr>
          <a:xfrm>
            <a:off x="9578110" y="2375834"/>
            <a:ext cx="1043708" cy="230832"/>
          </a:xfrm>
          <a:prstGeom prst="rect">
            <a:avLst/>
          </a:prstGeom>
          <a:noFill/>
        </p:spPr>
        <p:txBody>
          <a:bodyPr wrap="square" rtlCol="0">
            <a:spAutoFit/>
          </a:bodyPr>
          <a:lstStyle/>
          <a:p>
            <a:r>
              <a:rPr lang="en-US" sz="900" dirty="0"/>
              <a:t>journeynorth.org</a:t>
            </a:r>
          </a:p>
        </p:txBody>
      </p:sp>
    </p:spTree>
    <p:extLst>
      <p:ext uri="{BB962C8B-B14F-4D97-AF65-F5344CB8AC3E}">
        <p14:creationId xmlns:p14="http://schemas.microsoft.com/office/powerpoint/2010/main" val="2477514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653BB-7B64-402C-8F76-83F3F25E6445}"/>
              </a:ext>
            </a:extLst>
          </p:cNvPr>
          <p:cNvSpPr>
            <a:spLocks noGrp="1"/>
          </p:cNvSpPr>
          <p:nvPr>
            <p:ph type="title"/>
          </p:nvPr>
        </p:nvSpPr>
        <p:spPr/>
        <p:txBody>
          <a:bodyPr/>
          <a:lstStyle/>
          <a:p>
            <a:pPr algn="ctr"/>
            <a:r>
              <a:rPr lang="en-US" dirty="0"/>
              <a:t>Ecotourism</a:t>
            </a:r>
          </a:p>
        </p:txBody>
      </p:sp>
      <p:pic>
        <p:nvPicPr>
          <p:cNvPr id="3" name="Picture 2">
            <a:extLst>
              <a:ext uri="{FF2B5EF4-FFF2-40B4-BE49-F238E27FC236}">
                <a16:creationId xmlns:a16="http://schemas.microsoft.com/office/drawing/2014/main" id="{00CA6A3E-B2E3-45BE-B328-71546FDB5BB2}"/>
              </a:ext>
            </a:extLst>
          </p:cNvPr>
          <p:cNvPicPr>
            <a:picLocks noChangeAspect="1"/>
          </p:cNvPicPr>
          <p:nvPr/>
        </p:nvPicPr>
        <p:blipFill>
          <a:blip r:embed="rId2"/>
          <a:stretch>
            <a:fillRect/>
          </a:stretch>
        </p:blipFill>
        <p:spPr>
          <a:xfrm>
            <a:off x="1524000" y="1730394"/>
            <a:ext cx="5760720" cy="3000375"/>
          </a:xfrm>
          <a:prstGeom prst="rect">
            <a:avLst/>
          </a:prstGeom>
        </p:spPr>
      </p:pic>
      <p:pic>
        <p:nvPicPr>
          <p:cNvPr id="5" name="Picture 4">
            <a:extLst>
              <a:ext uri="{FF2B5EF4-FFF2-40B4-BE49-F238E27FC236}">
                <a16:creationId xmlns:a16="http://schemas.microsoft.com/office/drawing/2014/main" id="{77114D3E-BAD8-4E22-9782-65F69299F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3220" y="2603500"/>
            <a:ext cx="3692769" cy="1920240"/>
          </a:xfrm>
          <a:prstGeom prst="rect">
            <a:avLst/>
          </a:prstGeom>
        </p:spPr>
      </p:pic>
      <p:sp>
        <p:nvSpPr>
          <p:cNvPr id="6" name="TextBox 5">
            <a:extLst>
              <a:ext uri="{FF2B5EF4-FFF2-40B4-BE49-F238E27FC236}">
                <a16:creationId xmlns:a16="http://schemas.microsoft.com/office/drawing/2014/main" id="{5089562D-5928-4E17-9338-523D37980374}"/>
              </a:ext>
            </a:extLst>
          </p:cNvPr>
          <p:cNvSpPr txBox="1"/>
          <p:nvPr/>
        </p:nvSpPr>
        <p:spPr>
          <a:xfrm>
            <a:off x="2411896" y="5104972"/>
            <a:ext cx="8693425" cy="1077218"/>
          </a:xfrm>
          <a:prstGeom prst="rect">
            <a:avLst/>
          </a:prstGeom>
          <a:noFill/>
        </p:spPr>
        <p:txBody>
          <a:bodyPr wrap="square" rtlCol="0">
            <a:spAutoFit/>
          </a:bodyPr>
          <a:lstStyle/>
          <a:p>
            <a:r>
              <a:rPr lang="en-US" sz="3200" dirty="0"/>
              <a:t>Ecotourism is a way to support the local economy and enjoy this natural phenomenon. </a:t>
            </a:r>
          </a:p>
        </p:txBody>
      </p:sp>
      <p:sp>
        <p:nvSpPr>
          <p:cNvPr id="9" name="TextBox 8">
            <a:extLst>
              <a:ext uri="{FF2B5EF4-FFF2-40B4-BE49-F238E27FC236}">
                <a16:creationId xmlns:a16="http://schemas.microsoft.com/office/drawing/2014/main" id="{C27FAE82-89CB-4699-9F19-F3E991647333}"/>
              </a:ext>
            </a:extLst>
          </p:cNvPr>
          <p:cNvSpPr txBox="1"/>
          <p:nvPr/>
        </p:nvSpPr>
        <p:spPr>
          <a:xfrm>
            <a:off x="675861" y="6467061"/>
            <a:ext cx="10862203" cy="276999"/>
          </a:xfrm>
          <a:prstGeom prst="rect">
            <a:avLst/>
          </a:prstGeom>
          <a:noFill/>
        </p:spPr>
        <p:txBody>
          <a:bodyPr wrap="square" rtlCol="0">
            <a:spAutoFit/>
          </a:bodyPr>
          <a:lstStyle/>
          <a:p>
            <a:r>
              <a:rPr lang="en-US" sz="1200" dirty="0"/>
              <a:t>Source:    Natural Habitat Adventures &amp; WWF </a:t>
            </a:r>
          </a:p>
        </p:txBody>
      </p:sp>
      <p:sp>
        <p:nvSpPr>
          <p:cNvPr id="4" name="TextBox 3">
            <a:extLst>
              <a:ext uri="{FF2B5EF4-FFF2-40B4-BE49-F238E27FC236}">
                <a16:creationId xmlns:a16="http://schemas.microsoft.com/office/drawing/2014/main" id="{B5C7B59A-F16A-4289-A0A9-61DCABF43854}"/>
              </a:ext>
            </a:extLst>
          </p:cNvPr>
          <p:cNvSpPr txBox="1"/>
          <p:nvPr/>
        </p:nvSpPr>
        <p:spPr>
          <a:xfrm>
            <a:off x="3757352" y="6467060"/>
            <a:ext cx="5802284" cy="276999"/>
          </a:xfrm>
          <a:prstGeom prst="rect">
            <a:avLst/>
          </a:prstGeom>
          <a:noFill/>
        </p:spPr>
        <p:txBody>
          <a:bodyPr wrap="square" rtlCol="0">
            <a:spAutoFit/>
          </a:bodyPr>
          <a:lstStyle/>
          <a:p>
            <a:r>
              <a:rPr lang="en-US" sz="1200" dirty="0"/>
              <a:t>https://journeynorth.org/tm/monarch/conservation_overview.html</a:t>
            </a:r>
          </a:p>
        </p:txBody>
      </p:sp>
    </p:spTree>
    <p:extLst>
      <p:ext uri="{BB962C8B-B14F-4D97-AF65-F5344CB8AC3E}">
        <p14:creationId xmlns:p14="http://schemas.microsoft.com/office/powerpoint/2010/main" val="1012875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CCD4CE6-51D8-41C7-9594-1BF77D054A4D}"/>
              </a:ext>
            </a:extLst>
          </p:cNvPr>
          <p:cNvPicPr>
            <a:picLocks noGrp="1" noChangeAspect="1"/>
          </p:cNvPicPr>
          <p:nvPr>
            <p:ph idx="1"/>
          </p:nvPr>
        </p:nvPicPr>
        <p:blipFill>
          <a:blip r:embed="rId2"/>
          <a:stretch>
            <a:fillRect/>
          </a:stretch>
        </p:blipFill>
        <p:spPr>
          <a:xfrm>
            <a:off x="4020180" y="954156"/>
            <a:ext cx="3836010" cy="5264400"/>
          </a:xfrm>
          <a:prstGeom prst="rect">
            <a:avLst/>
          </a:prstGeom>
        </p:spPr>
      </p:pic>
      <p:sp>
        <p:nvSpPr>
          <p:cNvPr id="2" name="TextBox 1">
            <a:extLst>
              <a:ext uri="{FF2B5EF4-FFF2-40B4-BE49-F238E27FC236}">
                <a16:creationId xmlns:a16="http://schemas.microsoft.com/office/drawing/2014/main" id="{443A21DE-5834-4EA1-A229-F6234029A8B4}"/>
              </a:ext>
            </a:extLst>
          </p:cNvPr>
          <p:cNvSpPr txBox="1"/>
          <p:nvPr/>
        </p:nvSpPr>
        <p:spPr>
          <a:xfrm>
            <a:off x="534573" y="6218556"/>
            <a:ext cx="2841674" cy="276999"/>
          </a:xfrm>
          <a:prstGeom prst="rect">
            <a:avLst/>
          </a:prstGeom>
          <a:noFill/>
        </p:spPr>
        <p:txBody>
          <a:bodyPr wrap="square" rtlCol="0">
            <a:spAutoFit/>
          </a:bodyPr>
          <a:lstStyle/>
          <a:p>
            <a:r>
              <a:rPr lang="en-US" sz="1200" dirty="0"/>
              <a:t>Source: MonarchWatch.org</a:t>
            </a:r>
          </a:p>
        </p:txBody>
      </p:sp>
    </p:spTree>
    <p:extLst>
      <p:ext uri="{BB962C8B-B14F-4D97-AF65-F5344CB8AC3E}">
        <p14:creationId xmlns:p14="http://schemas.microsoft.com/office/powerpoint/2010/main" val="1728749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EF2E-56BC-471E-A25C-018A29AA835D}"/>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A5874028-4871-41D3-A321-8237C034158C}"/>
              </a:ext>
            </a:extLst>
          </p:cNvPr>
          <p:cNvSpPr>
            <a:spLocks noGrp="1"/>
          </p:cNvSpPr>
          <p:nvPr>
            <p:ph idx="1"/>
          </p:nvPr>
        </p:nvSpPr>
        <p:spPr/>
        <p:txBody>
          <a:bodyPr>
            <a:normAutofit lnSpcReduction="10000"/>
          </a:bodyPr>
          <a:lstStyle/>
          <a:p>
            <a:r>
              <a:rPr lang="en-US" dirty="0">
                <a:hlinkClick r:id="rId2"/>
              </a:rPr>
              <a:t>www.lerner.org/north/monarch/index/html</a:t>
            </a:r>
            <a:endParaRPr lang="en-US" dirty="0"/>
          </a:p>
          <a:p>
            <a:r>
              <a:rPr lang="en-US" dirty="0">
                <a:hlinkClick r:id="rId3"/>
              </a:rPr>
              <a:t>www.fs.fed.us/wildflowers/pollinators/Monarch_Butterfly/migration/index.shtml</a:t>
            </a:r>
            <a:endParaRPr lang="en-US" dirty="0"/>
          </a:p>
          <a:p>
            <a:r>
              <a:rPr lang="en-US" dirty="0">
                <a:hlinkClick r:id="rId4"/>
              </a:rPr>
              <a:t>https://www.learner.org/jnorth/tm/monarch/DiaMuertosTG.html</a:t>
            </a:r>
            <a:endParaRPr lang="en-US" dirty="0"/>
          </a:p>
          <a:p>
            <a:r>
              <a:rPr lang="en-US" dirty="0">
                <a:hlinkClick r:id="rId5"/>
              </a:rPr>
              <a:t>https://www.mexicansugarskull.com/support/dodhistory.html</a:t>
            </a:r>
            <a:endParaRPr lang="en-US" dirty="0"/>
          </a:p>
          <a:p>
            <a:r>
              <a:rPr lang="en-US" dirty="0"/>
              <a:t> Wikipedia</a:t>
            </a:r>
          </a:p>
          <a:p>
            <a:r>
              <a:rPr lang="en-US" dirty="0"/>
              <a:t>Monarch Lab at the University of Minnesota</a:t>
            </a:r>
          </a:p>
          <a:p>
            <a:r>
              <a:rPr lang="en-US" dirty="0"/>
              <a:t>Monarch-butterfly.com</a:t>
            </a:r>
          </a:p>
          <a:p>
            <a:r>
              <a:rPr lang="en-US" dirty="0"/>
              <a:t>http://entnemdept.ufl.edu/creatures/bfly/viceroy.htm</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788279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444A0-4CB5-4372-8B8D-326314494E4C}"/>
              </a:ext>
            </a:extLst>
          </p:cNvPr>
          <p:cNvSpPr>
            <a:spLocks noGrp="1"/>
          </p:cNvSpPr>
          <p:nvPr>
            <p:ph type="title"/>
          </p:nvPr>
        </p:nvSpPr>
        <p:spPr/>
        <p:txBody>
          <a:bodyPr/>
          <a:lstStyle/>
          <a:p>
            <a:pPr algn="ctr"/>
            <a:r>
              <a:rPr lang="en-US" dirty="0"/>
              <a:t>References (cont.)</a:t>
            </a:r>
          </a:p>
        </p:txBody>
      </p:sp>
      <p:sp>
        <p:nvSpPr>
          <p:cNvPr id="3" name="Content Placeholder 2">
            <a:extLst>
              <a:ext uri="{FF2B5EF4-FFF2-40B4-BE49-F238E27FC236}">
                <a16:creationId xmlns:a16="http://schemas.microsoft.com/office/drawing/2014/main" id="{12DC3EA7-16ED-42B6-83A4-E91199266E8B}"/>
              </a:ext>
            </a:extLst>
          </p:cNvPr>
          <p:cNvSpPr>
            <a:spLocks noGrp="1"/>
          </p:cNvSpPr>
          <p:nvPr>
            <p:ph idx="1"/>
          </p:nvPr>
        </p:nvSpPr>
        <p:spPr/>
        <p:txBody>
          <a:bodyPr>
            <a:normAutofit lnSpcReduction="10000"/>
          </a:bodyPr>
          <a:lstStyle/>
          <a:p>
            <a:r>
              <a:rPr lang="en-US" dirty="0"/>
              <a:t>Missouri Botanical Garden</a:t>
            </a:r>
          </a:p>
          <a:p>
            <a:r>
              <a:rPr lang="en-US" dirty="0"/>
              <a:t>Finger Lakes Native Plant Society</a:t>
            </a:r>
          </a:p>
          <a:p>
            <a:r>
              <a:rPr lang="en-US" dirty="0"/>
              <a:t>National Wildlife Federation </a:t>
            </a:r>
          </a:p>
          <a:p>
            <a:r>
              <a:rPr lang="en-US" dirty="0"/>
              <a:t>Illinois Wildflowers</a:t>
            </a:r>
          </a:p>
          <a:p>
            <a:r>
              <a:rPr lang="en-US" i="1" dirty="0"/>
              <a:t>Monarchs and Milkweed</a:t>
            </a:r>
            <a:r>
              <a:rPr lang="en-US" dirty="0"/>
              <a:t> by Anurag Agrawal © 2017</a:t>
            </a:r>
          </a:p>
          <a:p>
            <a:r>
              <a:rPr lang="en-US" dirty="0"/>
              <a:t>The </a:t>
            </a:r>
            <a:r>
              <a:rPr lang="en-US" dirty="0" err="1"/>
              <a:t>Pantagraph</a:t>
            </a:r>
            <a:r>
              <a:rPr lang="en-US" dirty="0"/>
              <a:t> from the McLean County Museum of History, Bloomington, Illinois</a:t>
            </a:r>
          </a:p>
          <a:p>
            <a:r>
              <a:rPr lang="en-US" dirty="0"/>
              <a:t>Yale Environment 360</a:t>
            </a:r>
          </a:p>
          <a:p>
            <a:r>
              <a:rPr lang="en-US" dirty="0"/>
              <a:t>climate.nasa.gov</a:t>
            </a:r>
          </a:p>
          <a:p>
            <a:endParaRPr lang="en-US" dirty="0"/>
          </a:p>
        </p:txBody>
      </p:sp>
    </p:spTree>
    <p:extLst>
      <p:ext uri="{BB962C8B-B14F-4D97-AF65-F5344CB8AC3E}">
        <p14:creationId xmlns:p14="http://schemas.microsoft.com/office/powerpoint/2010/main" val="3961046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6F4D9-6E97-4212-BDBE-8DDB0B02FC02}"/>
              </a:ext>
            </a:extLst>
          </p:cNvPr>
          <p:cNvSpPr>
            <a:spLocks noGrp="1"/>
          </p:cNvSpPr>
          <p:nvPr>
            <p:ph type="title"/>
          </p:nvPr>
        </p:nvSpPr>
        <p:spPr/>
        <p:txBody>
          <a:bodyPr/>
          <a:lstStyle/>
          <a:p>
            <a:pPr algn="ctr"/>
            <a:r>
              <a:rPr lang="en-US" dirty="0"/>
              <a:t>References (cont.)</a:t>
            </a:r>
          </a:p>
        </p:txBody>
      </p:sp>
      <p:sp>
        <p:nvSpPr>
          <p:cNvPr id="3" name="Content Placeholder 2">
            <a:extLst>
              <a:ext uri="{FF2B5EF4-FFF2-40B4-BE49-F238E27FC236}">
                <a16:creationId xmlns:a16="http://schemas.microsoft.com/office/drawing/2014/main" id="{5183AC86-DC0A-4288-A541-949B71D75F12}"/>
              </a:ext>
            </a:extLst>
          </p:cNvPr>
          <p:cNvSpPr>
            <a:spLocks noGrp="1"/>
          </p:cNvSpPr>
          <p:nvPr>
            <p:ph idx="1"/>
          </p:nvPr>
        </p:nvSpPr>
        <p:spPr/>
        <p:txBody>
          <a:bodyPr/>
          <a:lstStyle/>
          <a:p>
            <a:r>
              <a:rPr lang="en-US" dirty="0"/>
              <a:t>Natural Habitat Adventures </a:t>
            </a:r>
          </a:p>
          <a:p>
            <a:r>
              <a:rPr lang="en-US" dirty="0"/>
              <a:t>World Wildlife Federation</a:t>
            </a:r>
          </a:p>
          <a:p>
            <a:r>
              <a:rPr lang="en-US" dirty="0"/>
              <a:t>https://journeynorth.org/tm/monarch/conservation_overview.html</a:t>
            </a:r>
          </a:p>
          <a:p>
            <a:r>
              <a:rPr lang="en-US" dirty="0"/>
              <a:t>http://www.learner.org/jnorth/spring2002/species/monarch</a:t>
            </a:r>
          </a:p>
          <a:p>
            <a:endParaRPr lang="en-US" dirty="0"/>
          </a:p>
        </p:txBody>
      </p:sp>
    </p:spTree>
    <p:extLst>
      <p:ext uri="{BB962C8B-B14F-4D97-AF65-F5344CB8AC3E}">
        <p14:creationId xmlns:p14="http://schemas.microsoft.com/office/powerpoint/2010/main" val="2008474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4D7818-BE52-4C5C-8DEA-E0204C241DE4}"/>
              </a:ext>
            </a:extLst>
          </p:cNvPr>
          <p:cNvPicPr>
            <a:picLocks noChangeAspect="1"/>
          </p:cNvPicPr>
          <p:nvPr/>
        </p:nvPicPr>
        <p:blipFill>
          <a:blip r:embed="rId2"/>
          <a:stretch>
            <a:fillRect/>
          </a:stretch>
        </p:blipFill>
        <p:spPr>
          <a:xfrm>
            <a:off x="736279" y="593152"/>
            <a:ext cx="10719442" cy="6035040"/>
          </a:xfrm>
          <a:prstGeom prst="rect">
            <a:avLst/>
          </a:prstGeom>
        </p:spPr>
      </p:pic>
      <p:sp>
        <p:nvSpPr>
          <p:cNvPr id="5" name="TextBox 4">
            <a:extLst>
              <a:ext uri="{FF2B5EF4-FFF2-40B4-BE49-F238E27FC236}">
                <a16:creationId xmlns:a16="http://schemas.microsoft.com/office/drawing/2014/main" id="{04E8441D-FEAF-4776-8305-10ED5A622778}"/>
              </a:ext>
            </a:extLst>
          </p:cNvPr>
          <p:cNvSpPr txBox="1"/>
          <p:nvPr/>
        </p:nvSpPr>
        <p:spPr>
          <a:xfrm>
            <a:off x="4432042" y="4413378"/>
            <a:ext cx="3984170"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Anne Arundel</a:t>
            </a:r>
          </a:p>
        </p:txBody>
      </p:sp>
    </p:spTree>
    <p:extLst>
      <p:ext uri="{BB962C8B-B14F-4D97-AF65-F5344CB8AC3E}">
        <p14:creationId xmlns:p14="http://schemas.microsoft.com/office/powerpoint/2010/main" val="2625122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1E81B-BA62-4111-93B3-91975EAB43DD}"/>
              </a:ext>
            </a:extLst>
          </p:cNvPr>
          <p:cNvSpPr>
            <a:spLocks noGrp="1"/>
          </p:cNvSpPr>
          <p:nvPr>
            <p:ph type="title"/>
          </p:nvPr>
        </p:nvSpPr>
        <p:spPr/>
        <p:txBody>
          <a:bodyPr/>
          <a:lstStyle/>
          <a:p>
            <a:pPr algn="ctr"/>
            <a:r>
              <a:rPr lang="en-US" dirty="0"/>
              <a:t>Monarch Butterfly Annual Cycle</a:t>
            </a:r>
          </a:p>
        </p:txBody>
      </p:sp>
      <p:pic>
        <p:nvPicPr>
          <p:cNvPr id="5" name="Content Placeholder 4">
            <a:extLst>
              <a:ext uri="{FF2B5EF4-FFF2-40B4-BE49-F238E27FC236}">
                <a16:creationId xmlns:a16="http://schemas.microsoft.com/office/drawing/2014/main" id="{308484A7-40C9-4C1A-A246-C01C8F3B09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63131" y="1646555"/>
            <a:ext cx="4846320" cy="4846320"/>
          </a:xfrm>
        </p:spPr>
      </p:pic>
      <p:sp>
        <p:nvSpPr>
          <p:cNvPr id="3" name="TextBox 2">
            <a:extLst>
              <a:ext uri="{FF2B5EF4-FFF2-40B4-BE49-F238E27FC236}">
                <a16:creationId xmlns:a16="http://schemas.microsoft.com/office/drawing/2014/main" id="{18E197C3-57F3-44B1-B80D-B2B6B3FE9842}"/>
              </a:ext>
            </a:extLst>
          </p:cNvPr>
          <p:cNvSpPr txBox="1"/>
          <p:nvPr/>
        </p:nvSpPr>
        <p:spPr>
          <a:xfrm>
            <a:off x="418782" y="5846544"/>
            <a:ext cx="3044349" cy="461665"/>
          </a:xfrm>
          <a:prstGeom prst="rect">
            <a:avLst/>
          </a:prstGeom>
          <a:noFill/>
        </p:spPr>
        <p:txBody>
          <a:bodyPr wrap="square" rtlCol="0">
            <a:spAutoFit/>
          </a:bodyPr>
          <a:lstStyle/>
          <a:p>
            <a:r>
              <a:rPr lang="en-US" sz="1200" dirty="0"/>
              <a:t>Source: www.lerner.org/north/monarch/index/html</a:t>
            </a:r>
          </a:p>
        </p:txBody>
      </p:sp>
    </p:spTree>
    <p:extLst>
      <p:ext uri="{BB962C8B-B14F-4D97-AF65-F5344CB8AC3E}">
        <p14:creationId xmlns:p14="http://schemas.microsoft.com/office/powerpoint/2010/main" val="3101939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E7078-5CB5-4667-B97C-8417337EC013}"/>
              </a:ext>
            </a:extLst>
          </p:cNvPr>
          <p:cNvSpPr>
            <a:spLocks noGrp="1"/>
          </p:cNvSpPr>
          <p:nvPr>
            <p:ph type="title"/>
          </p:nvPr>
        </p:nvSpPr>
        <p:spPr/>
        <p:txBody>
          <a:bodyPr/>
          <a:lstStyle/>
          <a:p>
            <a:pPr algn="ctr"/>
            <a:r>
              <a:rPr lang="en-US" dirty="0"/>
              <a:t>Eastern and Western Monarchs</a:t>
            </a:r>
          </a:p>
        </p:txBody>
      </p:sp>
      <p:sp>
        <p:nvSpPr>
          <p:cNvPr id="3" name="Content Placeholder 2">
            <a:extLst>
              <a:ext uri="{FF2B5EF4-FFF2-40B4-BE49-F238E27FC236}">
                <a16:creationId xmlns:a16="http://schemas.microsoft.com/office/drawing/2014/main" id="{4707CADB-7690-4DAE-A8CD-D513EC48BF44}"/>
              </a:ext>
            </a:extLst>
          </p:cNvPr>
          <p:cNvSpPr>
            <a:spLocks noGrp="1"/>
          </p:cNvSpPr>
          <p:nvPr>
            <p:ph idx="1"/>
          </p:nvPr>
        </p:nvSpPr>
        <p:spPr/>
        <p:txBody>
          <a:bodyPr>
            <a:normAutofit/>
          </a:bodyPr>
          <a:lstStyle/>
          <a:p>
            <a:r>
              <a:rPr lang="en-US" sz="3200" dirty="0"/>
              <a:t>Eastern Monarchs (east of the Rocky Mountains) migrate to the Oyamel fir forests in Mexico.</a:t>
            </a:r>
          </a:p>
          <a:p>
            <a:endParaRPr lang="en-US" sz="3200" dirty="0"/>
          </a:p>
          <a:p>
            <a:r>
              <a:rPr lang="en-US" sz="3200" dirty="0"/>
              <a:t> Western Monarchs (west of the Rocky Mountains) overwinter along the coast in California near Santa Cruz and San Diego in the eucalyptus, Monterey pines, and Monterey cypress trees.  </a:t>
            </a:r>
          </a:p>
        </p:txBody>
      </p:sp>
      <p:sp>
        <p:nvSpPr>
          <p:cNvPr id="4" name="TextBox 3">
            <a:extLst>
              <a:ext uri="{FF2B5EF4-FFF2-40B4-BE49-F238E27FC236}">
                <a16:creationId xmlns:a16="http://schemas.microsoft.com/office/drawing/2014/main" id="{370E5239-2A20-4F0F-8E1D-098CEF145693}"/>
              </a:ext>
            </a:extLst>
          </p:cNvPr>
          <p:cNvSpPr txBox="1"/>
          <p:nvPr/>
        </p:nvSpPr>
        <p:spPr>
          <a:xfrm>
            <a:off x="1953846" y="5942568"/>
            <a:ext cx="9050216" cy="276999"/>
          </a:xfrm>
          <a:prstGeom prst="rect">
            <a:avLst/>
          </a:prstGeom>
          <a:noFill/>
        </p:spPr>
        <p:txBody>
          <a:bodyPr wrap="square" rtlCol="0">
            <a:spAutoFit/>
          </a:bodyPr>
          <a:lstStyle/>
          <a:p>
            <a:pPr algn="ctr"/>
            <a:r>
              <a:rPr lang="en-US" sz="1200" dirty="0"/>
              <a:t>Source: www.fs.fed.us/wildflowers/pollinators/Monarch_Butterfly/migration/index.shtml</a:t>
            </a:r>
          </a:p>
        </p:txBody>
      </p:sp>
    </p:spTree>
    <p:extLst>
      <p:ext uri="{BB962C8B-B14F-4D97-AF65-F5344CB8AC3E}">
        <p14:creationId xmlns:p14="http://schemas.microsoft.com/office/powerpoint/2010/main" val="1878886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F3541-A314-4262-A660-1CC2478CA576}"/>
              </a:ext>
            </a:extLst>
          </p:cNvPr>
          <p:cNvSpPr>
            <a:spLocks noGrp="1"/>
          </p:cNvSpPr>
          <p:nvPr>
            <p:ph type="title"/>
          </p:nvPr>
        </p:nvSpPr>
        <p:spPr>
          <a:xfrm>
            <a:off x="838200" y="365126"/>
            <a:ext cx="10515600" cy="831286"/>
          </a:xfrm>
        </p:spPr>
        <p:txBody>
          <a:bodyPr/>
          <a:lstStyle/>
          <a:p>
            <a:pPr algn="ctr"/>
            <a:r>
              <a:rPr lang="en-US" dirty="0"/>
              <a:t>Monarch Migration </a:t>
            </a:r>
          </a:p>
        </p:txBody>
      </p:sp>
      <p:sp>
        <p:nvSpPr>
          <p:cNvPr id="3" name="Content Placeholder 2">
            <a:extLst>
              <a:ext uri="{FF2B5EF4-FFF2-40B4-BE49-F238E27FC236}">
                <a16:creationId xmlns:a16="http://schemas.microsoft.com/office/drawing/2014/main" id="{5CFEE128-B7B1-46D0-AA76-B8C9708A8F95}"/>
              </a:ext>
            </a:extLst>
          </p:cNvPr>
          <p:cNvSpPr>
            <a:spLocks noGrp="1"/>
          </p:cNvSpPr>
          <p:nvPr>
            <p:ph idx="1"/>
          </p:nvPr>
        </p:nvSpPr>
        <p:spPr>
          <a:xfrm>
            <a:off x="838200" y="1488000"/>
            <a:ext cx="10515600" cy="4351338"/>
          </a:xfrm>
        </p:spPr>
        <p:txBody>
          <a:bodyPr/>
          <a:lstStyle/>
          <a:p>
            <a:pPr marL="457200" lvl="1" indent="0">
              <a:buNone/>
            </a:pPr>
            <a:r>
              <a:rPr lang="en-US" dirty="0"/>
              <a:t>	Spring to Summer Migration			       Fall Migration	</a:t>
            </a:r>
          </a:p>
        </p:txBody>
      </p:sp>
      <p:pic>
        <p:nvPicPr>
          <p:cNvPr id="4" name="Picture 3">
            <a:extLst>
              <a:ext uri="{FF2B5EF4-FFF2-40B4-BE49-F238E27FC236}">
                <a16:creationId xmlns:a16="http://schemas.microsoft.com/office/drawing/2014/main" id="{DB285424-A1D9-409A-9080-4C5B15702F25}"/>
              </a:ext>
            </a:extLst>
          </p:cNvPr>
          <p:cNvPicPr>
            <a:picLocks noChangeAspect="1"/>
          </p:cNvPicPr>
          <p:nvPr/>
        </p:nvPicPr>
        <p:blipFill>
          <a:blip r:embed="rId3"/>
          <a:stretch>
            <a:fillRect/>
          </a:stretch>
        </p:blipFill>
        <p:spPr>
          <a:xfrm>
            <a:off x="838200" y="2086488"/>
            <a:ext cx="4762500" cy="3752850"/>
          </a:xfrm>
          <a:prstGeom prst="rect">
            <a:avLst/>
          </a:prstGeom>
        </p:spPr>
      </p:pic>
      <p:pic>
        <p:nvPicPr>
          <p:cNvPr id="5" name="Picture 4">
            <a:extLst>
              <a:ext uri="{FF2B5EF4-FFF2-40B4-BE49-F238E27FC236}">
                <a16:creationId xmlns:a16="http://schemas.microsoft.com/office/drawing/2014/main" id="{9688ADFE-0224-4F11-8A2C-4D47CA4651E5}"/>
              </a:ext>
            </a:extLst>
          </p:cNvPr>
          <p:cNvPicPr>
            <a:picLocks noChangeAspect="1"/>
          </p:cNvPicPr>
          <p:nvPr/>
        </p:nvPicPr>
        <p:blipFill>
          <a:blip r:embed="rId4"/>
          <a:stretch>
            <a:fillRect/>
          </a:stretch>
        </p:blipFill>
        <p:spPr>
          <a:xfrm>
            <a:off x="6301102" y="2086488"/>
            <a:ext cx="4762500" cy="3752850"/>
          </a:xfrm>
          <a:prstGeom prst="rect">
            <a:avLst/>
          </a:prstGeom>
        </p:spPr>
      </p:pic>
      <p:sp>
        <p:nvSpPr>
          <p:cNvPr id="6" name="TextBox 5">
            <a:extLst>
              <a:ext uri="{FF2B5EF4-FFF2-40B4-BE49-F238E27FC236}">
                <a16:creationId xmlns:a16="http://schemas.microsoft.com/office/drawing/2014/main" id="{6ECA0E44-5E8D-4FDA-A8A4-D93E8FD4DD01}"/>
              </a:ext>
            </a:extLst>
          </p:cNvPr>
          <p:cNvSpPr txBox="1"/>
          <p:nvPr/>
        </p:nvSpPr>
        <p:spPr>
          <a:xfrm>
            <a:off x="998806" y="6372665"/>
            <a:ext cx="4762500" cy="276999"/>
          </a:xfrm>
          <a:prstGeom prst="rect">
            <a:avLst/>
          </a:prstGeom>
          <a:noFill/>
        </p:spPr>
        <p:txBody>
          <a:bodyPr wrap="square" rtlCol="0">
            <a:spAutoFit/>
          </a:bodyPr>
          <a:lstStyle/>
          <a:p>
            <a:r>
              <a:rPr lang="en-US" sz="1200" dirty="0"/>
              <a:t>Source: MonarchWatch.org</a:t>
            </a:r>
          </a:p>
        </p:txBody>
      </p:sp>
    </p:spTree>
    <p:extLst>
      <p:ext uri="{BB962C8B-B14F-4D97-AF65-F5344CB8AC3E}">
        <p14:creationId xmlns:p14="http://schemas.microsoft.com/office/powerpoint/2010/main" val="3961395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7D50C5-5108-47EC-9FBF-060941CE3EAA}"/>
              </a:ext>
            </a:extLst>
          </p:cNvPr>
          <p:cNvPicPr>
            <a:picLocks noChangeAspect="1"/>
          </p:cNvPicPr>
          <p:nvPr/>
        </p:nvPicPr>
        <p:blipFill>
          <a:blip r:embed="rId3"/>
          <a:stretch>
            <a:fillRect/>
          </a:stretch>
        </p:blipFill>
        <p:spPr>
          <a:xfrm>
            <a:off x="819344" y="1439073"/>
            <a:ext cx="3810000" cy="2286000"/>
          </a:xfrm>
          <a:prstGeom prst="rect">
            <a:avLst/>
          </a:prstGeom>
        </p:spPr>
      </p:pic>
      <p:sp>
        <p:nvSpPr>
          <p:cNvPr id="3" name="Title 2">
            <a:extLst>
              <a:ext uri="{FF2B5EF4-FFF2-40B4-BE49-F238E27FC236}">
                <a16:creationId xmlns:a16="http://schemas.microsoft.com/office/drawing/2014/main" id="{65E77FED-3D39-43E5-851D-ADD1DF739E5F}"/>
              </a:ext>
            </a:extLst>
          </p:cNvPr>
          <p:cNvSpPr>
            <a:spLocks noGrp="1"/>
          </p:cNvSpPr>
          <p:nvPr>
            <p:ph type="title"/>
          </p:nvPr>
        </p:nvSpPr>
        <p:spPr>
          <a:xfrm>
            <a:off x="857056" y="190164"/>
            <a:ext cx="10515600" cy="1325563"/>
          </a:xfrm>
        </p:spPr>
        <p:txBody>
          <a:bodyPr>
            <a:normAutofit/>
          </a:bodyPr>
          <a:lstStyle/>
          <a:p>
            <a:pPr algn="ctr"/>
            <a:r>
              <a:rPr lang="en-US" sz="4000" dirty="0"/>
              <a:t>Monarch Fall Migration</a:t>
            </a:r>
          </a:p>
        </p:txBody>
      </p:sp>
      <p:sp>
        <p:nvSpPr>
          <p:cNvPr id="4" name="TextBox 3">
            <a:extLst>
              <a:ext uri="{FF2B5EF4-FFF2-40B4-BE49-F238E27FC236}">
                <a16:creationId xmlns:a16="http://schemas.microsoft.com/office/drawing/2014/main" id="{62FC449C-D76E-4CD9-95FE-AFE67FBE0199}"/>
              </a:ext>
            </a:extLst>
          </p:cNvPr>
          <p:cNvSpPr txBox="1"/>
          <p:nvPr/>
        </p:nvSpPr>
        <p:spPr>
          <a:xfrm>
            <a:off x="638952" y="3819820"/>
            <a:ext cx="4170783" cy="2585323"/>
          </a:xfrm>
          <a:prstGeom prst="rect">
            <a:avLst/>
          </a:prstGeom>
          <a:noFill/>
        </p:spPr>
        <p:txBody>
          <a:bodyPr wrap="square" rtlCol="0">
            <a:spAutoFit/>
          </a:bodyPr>
          <a:lstStyle/>
          <a:p>
            <a:pPr marL="285750" indent="-285750">
              <a:buFont typeface="Arial" panose="020B0604020202020204" pitchFamily="34" charset="0"/>
              <a:buChar char="•"/>
            </a:pPr>
            <a:r>
              <a:rPr lang="en-US" dirty="0"/>
              <a:t>Monarch migration culminates around October 31. </a:t>
            </a:r>
          </a:p>
          <a:p>
            <a:pPr marL="285750" indent="-285750">
              <a:buFont typeface="Arial" panose="020B0604020202020204" pitchFamily="34" charset="0"/>
              <a:buChar char="•"/>
            </a:pPr>
            <a:r>
              <a:rPr lang="en-US" dirty="0"/>
              <a:t>This corresponds with the Mexican celebration of the Day of the Dead (</a:t>
            </a:r>
            <a:r>
              <a:rPr lang="en-US" dirty="0" err="1"/>
              <a:t>Dia</a:t>
            </a:r>
            <a:r>
              <a:rPr lang="en-US" dirty="0"/>
              <a:t> de Los Muertos), a celebration based on European and indigenous traditions honoring the dead. </a:t>
            </a:r>
          </a:p>
          <a:p>
            <a:pPr marL="285750" indent="-285750">
              <a:buFont typeface="Arial" panose="020B0604020202020204" pitchFamily="34" charset="0"/>
              <a:buChar char="•"/>
            </a:pPr>
            <a:r>
              <a:rPr lang="en-US" dirty="0"/>
              <a:t>The butterflies represent the souls of the dead returning to Earth for a visit.</a:t>
            </a:r>
          </a:p>
        </p:txBody>
      </p:sp>
      <p:pic>
        <p:nvPicPr>
          <p:cNvPr id="5" name="Picture 4">
            <a:extLst>
              <a:ext uri="{FF2B5EF4-FFF2-40B4-BE49-F238E27FC236}">
                <a16:creationId xmlns:a16="http://schemas.microsoft.com/office/drawing/2014/main" id="{96DD86F5-151F-4252-BDF6-B6E0B567908D}"/>
              </a:ext>
            </a:extLst>
          </p:cNvPr>
          <p:cNvPicPr>
            <a:picLocks noChangeAspect="1"/>
          </p:cNvPicPr>
          <p:nvPr/>
        </p:nvPicPr>
        <p:blipFill>
          <a:blip r:embed="rId4"/>
          <a:stretch>
            <a:fillRect/>
          </a:stretch>
        </p:blipFill>
        <p:spPr>
          <a:xfrm>
            <a:off x="5831321" y="1472433"/>
            <a:ext cx="3333750" cy="4876800"/>
          </a:xfrm>
          <a:prstGeom prst="rect">
            <a:avLst/>
          </a:prstGeom>
        </p:spPr>
      </p:pic>
      <p:sp>
        <p:nvSpPr>
          <p:cNvPr id="6" name="TextBox 5">
            <a:extLst>
              <a:ext uri="{FF2B5EF4-FFF2-40B4-BE49-F238E27FC236}">
                <a16:creationId xmlns:a16="http://schemas.microsoft.com/office/drawing/2014/main" id="{A3A6E6A5-165C-4B5A-B7FA-F726E8877A6B}"/>
              </a:ext>
            </a:extLst>
          </p:cNvPr>
          <p:cNvSpPr txBox="1"/>
          <p:nvPr/>
        </p:nvSpPr>
        <p:spPr>
          <a:xfrm>
            <a:off x="6109996" y="6370022"/>
            <a:ext cx="5243804" cy="276999"/>
          </a:xfrm>
          <a:prstGeom prst="rect">
            <a:avLst/>
          </a:prstGeom>
          <a:noFill/>
        </p:spPr>
        <p:txBody>
          <a:bodyPr wrap="square" rtlCol="0">
            <a:spAutoFit/>
          </a:bodyPr>
          <a:lstStyle/>
          <a:p>
            <a:r>
              <a:rPr lang="en-US" sz="1200" dirty="0"/>
              <a:t>https://www.mexicansugarskull.com/support/dodhistory.html</a:t>
            </a:r>
          </a:p>
        </p:txBody>
      </p:sp>
      <p:sp>
        <p:nvSpPr>
          <p:cNvPr id="7" name="TextBox 6">
            <a:extLst>
              <a:ext uri="{FF2B5EF4-FFF2-40B4-BE49-F238E27FC236}">
                <a16:creationId xmlns:a16="http://schemas.microsoft.com/office/drawing/2014/main" id="{C8C121E7-8741-434C-915B-6B70C9F42845}"/>
              </a:ext>
            </a:extLst>
          </p:cNvPr>
          <p:cNvSpPr txBox="1"/>
          <p:nvPr/>
        </p:nvSpPr>
        <p:spPr>
          <a:xfrm>
            <a:off x="638952" y="6349233"/>
            <a:ext cx="4275286" cy="276999"/>
          </a:xfrm>
          <a:prstGeom prst="rect">
            <a:avLst/>
          </a:prstGeom>
          <a:noFill/>
        </p:spPr>
        <p:txBody>
          <a:bodyPr wrap="square" rtlCol="0">
            <a:spAutoFit/>
          </a:bodyPr>
          <a:lstStyle/>
          <a:p>
            <a:r>
              <a:rPr lang="en-US" sz="1200" dirty="0"/>
              <a:t>https://www.learner.org/jnorth/tm/monarch/DiaMuertosTG.html</a:t>
            </a:r>
          </a:p>
        </p:txBody>
      </p:sp>
      <p:sp>
        <p:nvSpPr>
          <p:cNvPr id="8" name="TextBox 7">
            <a:extLst>
              <a:ext uri="{FF2B5EF4-FFF2-40B4-BE49-F238E27FC236}">
                <a16:creationId xmlns:a16="http://schemas.microsoft.com/office/drawing/2014/main" id="{840219F0-24C6-4178-A456-C416DC965656}"/>
              </a:ext>
            </a:extLst>
          </p:cNvPr>
          <p:cNvSpPr txBox="1"/>
          <p:nvPr/>
        </p:nvSpPr>
        <p:spPr>
          <a:xfrm>
            <a:off x="9541368" y="2081349"/>
            <a:ext cx="2011680" cy="2308324"/>
          </a:xfrm>
          <a:prstGeom prst="rect">
            <a:avLst/>
          </a:prstGeom>
          <a:noFill/>
        </p:spPr>
        <p:txBody>
          <a:bodyPr wrap="square" rtlCol="0">
            <a:spAutoFit/>
          </a:bodyPr>
          <a:lstStyle/>
          <a:p>
            <a:r>
              <a:rPr lang="en-US" dirty="0"/>
              <a:t>Woman tending her </a:t>
            </a:r>
            <a:r>
              <a:rPr lang="en-US" dirty="0" err="1"/>
              <a:t>ofrenda</a:t>
            </a:r>
            <a:r>
              <a:rPr lang="en-US" dirty="0"/>
              <a:t>, honoring her deceased ancestors. The celebration lasts from October 31 until November 2. </a:t>
            </a:r>
          </a:p>
        </p:txBody>
      </p:sp>
    </p:spTree>
    <p:extLst>
      <p:ext uri="{BB962C8B-B14F-4D97-AF65-F5344CB8AC3E}">
        <p14:creationId xmlns:p14="http://schemas.microsoft.com/office/powerpoint/2010/main" val="4088792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8DB32D-0C16-4A2D-8DD6-6087F49B4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3476" y="411480"/>
            <a:ext cx="4320540" cy="5760720"/>
          </a:xfrm>
          <a:prstGeom prst="rect">
            <a:avLst/>
          </a:prstGeom>
        </p:spPr>
      </p:pic>
      <p:pic>
        <p:nvPicPr>
          <p:cNvPr id="5" name="Picture 4">
            <a:extLst>
              <a:ext uri="{FF2B5EF4-FFF2-40B4-BE49-F238E27FC236}">
                <a16:creationId xmlns:a16="http://schemas.microsoft.com/office/drawing/2014/main" id="{AB03E319-58F4-47F5-B04F-F8496C6A1C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951" y="2642194"/>
            <a:ext cx="5516217" cy="3383280"/>
          </a:xfrm>
          <a:prstGeom prst="rect">
            <a:avLst/>
          </a:prstGeom>
        </p:spPr>
      </p:pic>
      <p:sp>
        <p:nvSpPr>
          <p:cNvPr id="6" name="TextBox 5">
            <a:extLst>
              <a:ext uri="{FF2B5EF4-FFF2-40B4-BE49-F238E27FC236}">
                <a16:creationId xmlns:a16="http://schemas.microsoft.com/office/drawing/2014/main" id="{7532F8F4-546A-44C2-90B3-9BC0FDCA16A2}"/>
              </a:ext>
            </a:extLst>
          </p:cNvPr>
          <p:cNvSpPr txBox="1"/>
          <p:nvPr/>
        </p:nvSpPr>
        <p:spPr>
          <a:xfrm>
            <a:off x="709128" y="1035698"/>
            <a:ext cx="5956040" cy="1200329"/>
          </a:xfrm>
          <a:prstGeom prst="rect">
            <a:avLst/>
          </a:prstGeom>
          <a:noFill/>
        </p:spPr>
        <p:txBody>
          <a:bodyPr wrap="square" rtlCol="0">
            <a:spAutoFit/>
          </a:bodyPr>
          <a:lstStyle/>
          <a:p>
            <a:pPr algn="ctr"/>
            <a:r>
              <a:rPr lang="en-US" sz="3600" dirty="0"/>
              <a:t>Monarch Butterflies Spending Their Winter in Mexico</a:t>
            </a:r>
          </a:p>
        </p:txBody>
      </p:sp>
      <p:sp>
        <p:nvSpPr>
          <p:cNvPr id="7" name="TextBox 6">
            <a:extLst>
              <a:ext uri="{FF2B5EF4-FFF2-40B4-BE49-F238E27FC236}">
                <a16:creationId xmlns:a16="http://schemas.microsoft.com/office/drawing/2014/main" id="{4C85EB1F-B117-4931-81B9-EF77878A9CB0}"/>
              </a:ext>
            </a:extLst>
          </p:cNvPr>
          <p:cNvSpPr txBox="1"/>
          <p:nvPr/>
        </p:nvSpPr>
        <p:spPr>
          <a:xfrm>
            <a:off x="1041010" y="6246975"/>
            <a:ext cx="5516217" cy="276999"/>
          </a:xfrm>
          <a:prstGeom prst="rect">
            <a:avLst/>
          </a:prstGeom>
          <a:noFill/>
        </p:spPr>
        <p:txBody>
          <a:bodyPr wrap="square" rtlCol="0">
            <a:spAutoFit/>
          </a:bodyPr>
          <a:lstStyle/>
          <a:p>
            <a:r>
              <a:rPr lang="en-US" sz="1200" dirty="0"/>
              <a:t>Source: JourneyNorth.org</a:t>
            </a:r>
          </a:p>
        </p:txBody>
      </p:sp>
    </p:spTree>
    <p:extLst>
      <p:ext uri="{BB962C8B-B14F-4D97-AF65-F5344CB8AC3E}">
        <p14:creationId xmlns:p14="http://schemas.microsoft.com/office/powerpoint/2010/main" val="399386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4541</TotalTime>
  <Words>2743</Words>
  <Application>Microsoft Office PowerPoint</Application>
  <PresentationFormat>Widescreen</PresentationFormat>
  <Paragraphs>290</Paragraphs>
  <Slides>46</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Calibri Light</vt:lpstr>
      <vt:lpstr>Office Theme</vt:lpstr>
      <vt:lpstr>Monarch Butterflies </vt:lpstr>
      <vt:lpstr>PowerPoint Presentation</vt:lpstr>
      <vt:lpstr>What you may learn from this presentation:</vt:lpstr>
      <vt:lpstr>By the end of this presentation you should understand:</vt:lpstr>
      <vt:lpstr>Monarch Butterfly Annual Cycle</vt:lpstr>
      <vt:lpstr>Eastern and Western Monarchs</vt:lpstr>
      <vt:lpstr>Monarch Migration </vt:lpstr>
      <vt:lpstr>Monarch Fall Migration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Viceroy vs. Monarch Butterfly</vt:lpstr>
      <vt:lpstr>Butterflies and Moths</vt:lpstr>
      <vt:lpstr>Butterflies vs. Moths</vt:lpstr>
      <vt:lpstr>Host Plants</vt:lpstr>
      <vt:lpstr>Host Plants</vt:lpstr>
      <vt:lpstr>More Milkweeds</vt:lpstr>
      <vt:lpstr>PowerPoint Presentation</vt:lpstr>
      <vt:lpstr>PowerPoint Presentation</vt:lpstr>
      <vt:lpstr>Nectar Plants</vt:lpstr>
      <vt:lpstr>Nectar Source Plants</vt:lpstr>
      <vt:lpstr>Nectar Source Plants</vt:lpstr>
      <vt:lpstr>More Nectar Source Plants</vt:lpstr>
      <vt:lpstr>Over Wintering in Mexico Areas</vt:lpstr>
      <vt:lpstr>Causes of Monarch Decline</vt:lpstr>
      <vt:lpstr>Use of herbicide allows the farmer to spend less time tilling the fields for increased crop production.</vt:lpstr>
      <vt:lpstr>Decreasing crop margins allow for more crops but habitat decreases.</vt:lpstr>
      <vt:lpstr>Urban Sprawl</vt:lpstr>
      <vt:lpstr>Climate Change</vt:lpstr>
      <vt:lpstr>Habitat destruction in overwintering habitats</vt:lpstr>
      <vt:lpstr>Severe Weather in Overwintering Habitats</vt:lpstr>
      <vt:lpstr>Lack of Fall Nectar Sources</vt:lpstr>
      <vt:lpstr>Other Factors Contributing to Decline</vt:lpstr>
      <vt:lpstr>How you can help</vt:lpstr>
      <vt:lpstr>Ecotourism</vt:lpstr>
      <vt:lpstr>PowerPoint Presentation</vt:lpstr>
      <vt:lpstr>References</vt:lpstr>
      <vt:lpstr>References (cont.)</vt:lpstr>
      <vt:lpstr>References (cont.)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Monarch Butterflies</dc:title>
  <dc:creator>william klocko</dc:creator>
  <cp:lastModifiedBy>william klocko</cp:lastModifiedBy>
  <cp:revision>302</cp:revision>
  <dcterms:created xsi:type="dcterms:W3CDTF">2018-02-28T02:28:12Z</dcterms:created>
  <dcterms:modified xsi:type="dcterms:W3CDTF">2022-04-18T19:12:15Z</dcterms:modified>
</cp:coreProperties>
</file>